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5" r:id="rId9"/>
    <p:sldId id="290" r:id="rId10"/>
    <p:sldId id="294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C6DD"/>
    <a:srgbClr val="4573B3"/>
    <a:srgbClr val="7F7F7F"/>
    <a:srgbClr val="777777"/>
    <a:srgbClr val="E3E3E3"/>
    <a:srgbClr val="3A9625"/>
    <a:srgbClr val="FFFF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9337" autoAdjust="0"/>
    <p:restoredTop sz="99467" autoAdjust="0"/>
  </p:normalViewPr>
  <p:slideViewPr>
    <p:cSldViewPr>
      <p:cViewPr>
        <p:scale>
          <a:sx n="100" d="100"/>
          <a:sy n="100" d="100"/>
        </p:scale>
        <p:origin x="3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07083C-3052-4F85-B0A4-610143370F6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0FAF8E-CF95-4BEF-AEFF-7E1A83869A4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linjer"/>
          <p:cNvPicPr>
            <a:picLocks noChangeAspect="1" noChangeArrowheads="1"/>
          </p:cNvPicPr>
          <p:nvPr/>
        </p:nvPicPr>
        <p:blipFill>
          <a:blip r:embed="rId2"/>
          <a:srcRect l="2275"/>
          <a:stretch>
            <a:fillRect/>
          </a:stretch>
        </p:blipFill>
        <p:spPr bwMode="auto">
          <a:xfrm>
            <a:off x="0" y="765175"/>
            <a:ext cx="136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ltGray">
          <a:xfrm>
            <a:off x="0" y="0"/>
            <a:ext cx="9144000" cy="287338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black">
          <a:xfrm>
            <a:off x="0" y="6462713"/>
            <a:ext cx="9144000" cy="3952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blackWhite">
          <a:xfrm>
            <a:off x="2865438" y="6546850"/>
            <a:ext cx="3382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v-SE" sz="1000">
                <a:solidFill>
                  <a:schemeClr val="bg1"/>
                </a:solidFill>
              </a:rPr>
              <a:t>SACS – En branschförening inom Teknikföretagens Branschgrupper</a:t>
            </a:r>
          </a:p>
        </p:txBody>
      </p:sp>
      <p:pic>
        <p:nvPicPr>
          <p:cNvPr id="8" name="Picture 36" descr="Logotyp_utan krono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3933825"/>
            <a:ext cx="4392612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366838" y="620713"/>
            <a:ext cx="6408737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66838" y="2133600"/>
            <a:ext cx="6410325" cy="720725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532563"/>
            <a:ext cx="2133600" cy="269875"/>
          </a:xfrm>
          <a:ln algn="ctr"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D134-C1E9-4486-A716-1B64EB4A2504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10" name="Rectangle 1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19900" y="6532563"/>
            <a:ext cx="2133600" cy="269875"/>
          </a:xfrm>
          <a:ln algn="ctr"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7D2DF-9744-4C51-B026-A785032066E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A9C5B-00D9-4353-ABE3-8761E00E5E1B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CECE0-21EE-4561-9264-31562D42D54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902450" y="788988"/>
            <a:ext cx="1784350" cy="54483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547813" y="788988"/>
            <a:ext cx="5202237" cy="54483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43DB-C17E-48C0-A563-B62E1DD6360C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251D8-E8B4-4AD0-BCE4-7CA9C554621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 bwMode="auto">
          <a:xfrm>
            <a:off x="0" y="0"/>
            <a:ext cx="9144000" cy="307975"/>
          </a:xfrm>
          <a:prstGeom prst="rect">
            <a:avLst/>
          </a:prstGeom>
          <a:gradFill flip="none" rotWithShape="1">
            <a:gsLst>
              <a:gs pos="0">
                <a:srgbClr val="67C6DD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766F-6444-4EBD-9676-E116046020EC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6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5B5B4-2378-4EDF-8908-F9879C9569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AD833-DD5C-4B66-B6EC-6223F68053F1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9AB1C-3203-475D-8260-5F0A3A768AD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47813" y="2116138"/>
            <a:ext cx="3492500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92713" y="2116138"/>
            <a:ext cx="3494087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B2C52-1ABF-43C9-BBE9-7CF50945B7A0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F9DC1-7335-439E-8A58-54C036979CD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D88BF-1E40-451A-942D-2C7F9E32D1A3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FB79D-1D9B-46BB-AEC0-4A502E5BB3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6E803-B04F-4F37-8867-45F4F8852B70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A7619-270A-4E54-AEF4-0C758A2FFDC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C6D46-210E-4F0E-A743-83B8A6B4E726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5B663-18D4-4282-8F94-E78C166A1B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1EAC7-DC43-47CE-9114-79CBE4C32153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51B48-02F7-43E1-8E88-1A8C36B318F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62A9E-7A1D-4161-8E9B-6245EF9D0CC6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B3FE-94F4-420F-ADF0-3244D6FDFE2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8" descr="linjer"/>
          <p:cNvPicPr>
            <a:picLocks noChangeAspect="1" noChangeArrowheads="1"/>
          </p:cNvPicPr>
          <p:nvPr/>
        </p:nvPicPr>
        <p:blipFill>
          <a:blip r:embed="rId13"/>
          <a:srcRect l="2243"/>
          <a:stretch>
            <a:fillRect/>
          </a:stretch>
        </p:blipFill>
        <p:spPr bwMode="auto">
          <a:xfrm>
            <a:off x="0" y="765175"/>
            <a:ext cx="136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37"/>
          <p:cNvGrpSpPr>
            <a:grpSpLocks/>
          </p:cNvGrpSpPr>
          <p:nvPr/>
        </p:nvGrpSpPr>
        <p:grpSpPr bwMode="auto">
          <a:xfrm>
            <a:off x="6011863" y="6284913"/>
            <a:ext cx="3132137" cy="558800"/>
            <a:chOff x="4268" y="3919"/>
            <a:chExt cx="1496" cy="286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ltGray">
            <a:xfrm>
              <a:off x="4268" y="3919"/>
              <a:ext cx="60" cy="286"/>
            </a:xfrm>
            <a:prstGeom prst="rect">
              <a:avLst/>
            </a:prstGeom>
            <a:solidFill>
              <a:srgbClr val="FFF50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ltGray">
            <a:xfrm>
              <a:off x="4412" y="3919"/>
              <a:ext cx="60" cy="286"/>
            </a:xfrm>
            <a:prstGeom prst="rect">
              <a:avLst/>
            </a:prstGeom>
            <a:solidFill>
              <a:srgbClr val="CCE7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ltGray">
            <a:xfrm>
              <a:off x="4555" y="3919"/>
              <a:ext cx="60" cy="286"/>
            </a:xfrm>
            <a:prstGeom prst="rect">
              <a:avLst/>
            </a:prstGeom>
            <a:solidFill>
              <a:srgbClr val="99C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ltGray">
            <a:xfrm>
              <a:off x="4699" y="3919"/>
              <a:ext cx="61" cy="286"/>
            </a:xfrm>
            <a:prstGeom prst="rect">
              <a:avLst/>
            </a:prstGeom>
            <a:solidFill>
              <a:srgbClr val="3A962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4" name="Rectangle 30"/>
            <p:cNvSpPr>
              <a:spLocks noChangeArrowheads="1"/>
            </p:cNvSpPr>
            <p:nvPr userDrawn="1"/>
          </p:nvSpPr>
          <p:spPr bwMode="ltGray">
            <a:xfrm>
              <a:off x="4842" y="3919"/>
              <a:ext cx="60" cy="286"/>
            </a:xfrm>
            <a:prstGeom prst="rect">
              <a:avLst/>
            </a:prstGeom>
            <a:solidFill>
              <a:srgbClr val="67C6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ltGray">
            <a:xfrm>
              <a:off x="4986" y="3919"/>
              <a:ext cx="60" cy="286"/>
            </a:xfrm>
            <a:prstGeom prst="rect">
              <a:avLst/>
            </a:prstGeom>
            <a:solidFill>
              <a:srgbClr val="4573B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ltGray">
            <a:xfrm>
              <a:off x="5130" y="3919"/>
              <a:ext cx="60" cy="286"/>
            </a:xfrm>
            <a:prstGeom prst="rect">
              <a:avLst/>
            </a:prstGeom>
            <a:solidFill>
              <a:srgbClr val="0948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ltGray">
            <a:xfrm>
              <a:off x="5273" y="3919"/>
              <a:ext cx="61" cy="286"/>
            </a:xfrm>
            <a:prstGeom prst="rect">
              <a:avLst/>
            </a:prstGeom>
            <a:solidFill>
              <a:srgbClr val="8101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ltGray">
            <a:xfrm>
              <a:off x="5417" y="3919"/>
              <a:ext cx="60" cy="286"/>
            </a:xfrm>
            <a:prstGeom prst="rect">
              <a:avLst/>
            </a:prstGeom>
            <a:solidFill>
              <a:srgbClr val="CF02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59" name="Rectangle 35"/>
            <p:cNvSpPr>
              <a:spLocks noChangeArrowheads="1"/>
            </p:cNvSpPr>
            <p:nvPr userDrawn="1"/>
          </p:nvSpPr>
          <p:spPr bwMode="ltGray">
            <a:xfrm>
              <a:off x="5560" y="3919"/>
              <a:ext cx="60" cy="286"/>
            </a:xfrm>
            <a:prstGeom prst="rect">
              <a:avLst/>
            </a:prstGeom>
            <a:solidFill>
              <a:srgbClr val="F114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ltGray">
            <a:xfrm>
              <a:off x="5704" y="3919"/>
              <a:ext cx="60" cy="28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1031" name="Rectangle 7"/>
          <p:cNvSpPr>
            <a:spLocks noChangeArrowheads="1"/>
          </p:cNvSpPr>
          <p:nvPr/>
        </p:nvSpPr>
        <p:spPr bwMode="ltGray">
          <a:xfrm>
            <a:off x="0" y="0"/>
            <a:ext cx="9144000" cy="287338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black">
          <a:xfrm>
            <a:off x="0" y="6462713"/>
            <a:ext cx="9144000" cy="3952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788988"/>
            <a:ext cx="713898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2116138"/>
            <a:ext cx="7138987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179388" y="6532563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477480-7864-4BD6-8649-6A0C19B25378}" type="datetime1">
              <a:rPr lang="sv-SE"/>
              <a:pPr>
                <a:defRPr/>
              </a:pPr>
              <a:t>2010-05-31</a:t>
            </a:fld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819900" y="6532563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0B18ACE-6CCF-44A1-BEBF-88D006CF938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5651500" y="30163"/>
            <a:ext cx="330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sv-SE" sz="900"/>
              <a:t>Titel på bildserien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blackWhite">
          <a:xfrm>
            <a:off x="2865438" y="6546850"/>
            <a:ext cx="37941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v-SE" sz="1000">
                <a:solidFill>
                  <a:schemeClr val="bg1"/>
                </a:solidFill>
              </a:rPr>
              <a:t>SELCABEL – En branschförening inom Teknikföretagens Branschgrupper</a:t>
            </a:r>
          </a:p>
        </p:txBody>
      </p:sp>
      <p:pic>
        <p:nvPicPr>
          <p:cNvPr id="1036" name="Picture 43" descr="Selcabl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227763" y="5300663"/>
            <a:ext cx="2540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266700" indent="-2667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777777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1762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977900" indent="-1762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1343025" indent="-1857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701800" indent="-179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21590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26162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30734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35306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bildnumm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9C83D7-8EEF-46A1-8EFB-FBF72CBF7775}" type="slidenum">
              <a:rPr lang="sv-SE" smtClean="0"/>
              <a:pPr/>
              <a:t>1</a:t>
            </a:fld>
            <a:endParaRPr lang="sv-SE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blackWhite">
          <a:xfrm>
            <a:off x="971550" y="4005263"/>
            <a:ext cx="3240088" cy="1152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blackWhite">
          <a:xfrm>
            <a:off x="684213" y="3429000"/>
            <a:ext cx="2303462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blackWhite">
          <a:xfrm>
            <a:off x="395288" y="3789363"/>
            <a:ext cx="2376487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blackWhite">
          <a:xfrm>
            <a:off x="539750" y="3573463"/>
            <a:ext cx="23764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blackWhite">
          <a:xfrm>
            <a:off x="755650" y="2420938"/>
            <a:ext cx="1728788" cy="1008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4" name="Oval 7"/>
          <p:cNvSpPr>
            <a:spLocks noChangeArrowheads="1"/>
          </p:cNvSpPr>
          <p:nvPr/>
        </p:nvSpPr>
        <p:spPr bwMode="blackWhite">
          <a:xfrm>
            <a:off x="1476375" y="2636838"/>
            <a:ext cx="1079500" cy="7921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blackWhite">
          <a:xfrm>
            <a:off x="1042988" y="3789363"/>
            <a:ext cx="1728787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blackWhite">
          <a:xfrm>
            <a:off x="1187450" y="3933825"/>
            <a:ext cx="1223963" cy="574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blackWhite">
          <a:xfrm>
            <a:off x="468313" y="3644900"/>
            <a:ext cx="3095625" cy="1439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blackWhite">
          <a:xfrm>
            <a:off x="1619250" y="4221163"/>
            <a:ext cx="2016125" cy="647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109" name="Rectangle 12"/>
          <p:cNvSpPr>
            <a:spLocks noChangeArrowheads="1"/>
          </p:cNvSpPr>
          <p:nvPr/>
        </p:nvSpPr>
        <p:spPr bwMode="blackWhite">
          <a:xfrm>
            <a:off x="7092950" y="2349500"/>
            <a:ext cx="1439863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10" name="Rectangle 13"/>
          <p:cNvSpPr>
            <a:spLocks noChangeArrowheads="1"/>
          </p:cNvSpPr>
          <p:nvPr/>
        </p:nvSpPr>
        <p:spPr bwMode="blackWhite">
          <a:xfrm>
            <a:off x="684213" y="2133600"/>
            <a:ext cx="1511300" cy="1366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4111" name="textruta 16"/>
          <p:cNvSpPr txBox="1">
            <a:spLocks noChangeArrowheads="1"/>
          </p:cNvSpPr>
          <p:nvPr/>
        </p:nvSpPr>
        <p:spPr bwMode="auto">
          <a:xfrm>
            <a:off x="2071688" y="1714500"/>
            <a:ext cx="311785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5400" dirty="0"/>
              <a:t>SELCABLE</a:t>
            </a:r>
          </a:p>
          <a:p>
            <a:pPr algn="ctr"/>
            <a:r>
              <a:rPr lang="sv-SE" sz="5400" dirty="0"/>
              <a:t>Vårmöte</a:t>
            </a:r>
          </a:p>
          <a:p>
            <a:pPr algn="ctr"/>
            <a:r>
              <a:rPr lang="sv-SE" sz="5400" dirty="0" smtClean="0"/>
              <a:t>2010-06-01</a:t>
            </a:r>
            <a:endParaRPr lang="sv-SE" sz="5400" dirty="0"/>
          </a:p>
        </p:txBody>
      </p:sp>
      <p:pic>
        <p:nvPicPr>
          <p:cNvPr id="4112" name="Bildobjekt 17" descr="88CB2892_LOW_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714375"/>
            <a:ext cx="3014663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innehåll 2"/>
          <p:cNvSpPr>
            <a:spLocks noGrp="1"/>
          </p:cNvSpPr>
          <p:nvPr>
            <p:ph idx="1"/>
          </p:nvPr>
        </p:nvSpPr>
        <p:spPr>
          <a:xfrm>
            <a:off x="1500188" y="1643063"/>
            <a:ext cx="7138987" cy="41211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sv-SE" sz="1800" b="1" smtClean="0"/>
              <a:t>SELCABLE har under 2008 varit aktivt i följande frågor/aktiviteter;</a:t>
            </a:r>
          </a:p>
          <a:p>
            <a:pPr eaLnBrk="1" hangingPunct="1"/>
            <a:r>
              <a:rPr lang="sv-SE" sz="1800" smtClean="0"/>
              <a:t>Översyn av miljövarudeklarationer med SEG</a:t>
            </a:r>
          </a:p>
          <a:p>
            <a:pPr eaLnBrk="1" hangingPunct="1"/>
            <a:r>
              <a:rPr lang="sv-SE" sz="1800" smtClean="0"/>
              <a:t>Medverkat aktivt i EUROPACABLEs miljögrupp ECOE</a:t>
            </a:r>
          </a:p>
          <a:p>
            <a:pPr eaLnBrk="1" hangingPunct="1"/>
            <a:r>
              <a:rPr lang="sv-SE" sz="1800" smtClean="0"/>
              <a:t>Ny uppdaterad leveransbestämmelse KL 08 som ansluter till NL 01</a:t>
            </a:r>
          </a:p>
          <a:p>
            <a:pPr eaLnBrk="1" hangingPunct="1"/>
            <a:r>
              <a:rPr lang="sv-SE" sz="1800" smtClean="0"/>
              <a:t>SELCABLEs arbetsgrupp CPD genomförde ett seminarium den 16 september med 20 deltagare från medlemsföretagen</a:t>
            </a:r>
          </a:p>
          <a:p>
            <a:pPr eaLnBrk="1" hangingPunct="1"/>
            <a:r>
              <a:rPr lang="sv-SE" sz="1800" smtClean="0"/>
              <a:t>Sammanställt rapport till EUROPACABLE avseende läget i Sverige för underjordskabel</a:t>
            </a:r>
          </a:p>
          <a:p>
            <a:pPr eaLnBrk="1" hangingPunct="1"/>
            <a:r>
              <a:rPr lang="sv-SE" sz="1800" smtClean="0"/>
              <a:t>Initierat ett nordiskt samarbete inom området ”Electrical Safety”</a:t>
            </a:r>
          </a:p>
          <a:p>
            <a:pPr eaLnBrk="1" hangingPunct="1"/>
            <a:r>
              <a:rPr lang="sv-SE" sz="1800" smtClean="0"/>
              <a:t>Medverkat i EIOs Elsäkerhetsmöte </a:t>
            </a:r>
          </a:p>
          <a:p>
            <a:pPr eaLnBrk="1" hangingPunct="1"/>
            <a:endParaRPr lang="sv-SE" sz="1800" smtClean="0"/>
          </a:p>
          <a:p>
            <a:pPr eaLnBrk="1" hangingPunct="1"/>
            <a:endParaRPr lang="sv-SE" sz="1800" smtClean="0"/>
          </a:p>
          <a:p>
            <a:pPr eaLnBrk="1" hangingPunct="1"/>
            <a:endParaRPr lang="sv-SE" sz="1800" smtClean="0"/>
          </a:p>
        </p:txBody>
      </p:sp>
      <p:sp>
        <p:nvSpPr>
          <p:cNvPr id="12291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5FDAA7-E9D7-4862-90AE-7F4D01030F71}" type="slidenum">
              <a:rPr lang="sv-SE" smtClean="0"/>
              <a:pPr/>
              <a:t>10</a:t>
            </a:fld>
            <a:endParaRPr lang="sv-SE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656890-A9B6-4721-8F9E-A444BD6F0E2C}" type="slidenum">
              <a:rPr lang="sv-SE" smtClean="0"/>
              <a:pPr/>
              <a:t>11</a:t>
            </a:fld>
            <a:endParaRPr lang="sv-SE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428625"/>
            <a:ext cx="4448175" cy="594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ubrik 1"/>
          <p:cNvSpPr>
            <a:spLocks noGrp="1"/>
          </p:cNvSpPr>
          <p:nvPr>
            <p:ph type="title"/>
          </p:nvPr>
        </p:nvSpPr>
        <p:spPr>
          <a:xfrm>
            <a:off x="1571625" y="428625"/>
            <a:ext cx="7138988" cy="568325"/>
          </a:xfrm>
        </p:spPr>
        <p:txBody>
          <a:bodyPr/>
          <a:lstStyle/>
          <a:p>
            <a:pPr eaLnBrk="1" hangingPunct="1"/>
            <a:r>
              <a:rPr lang="sv-SE" sz="2800" smtClean="0"/>
              <a:t>4. Uppdatering av Budget 2009</a:t>
            </a:r>
          </a:p>
        </p:txBody>
      </p:sp>
      <p:sp>
        <p:nvSpPr>
          <p:cNvPr id="14339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713978B-38EF-4E0A-90DD-2F7041F20A55}" type="slidenum">
              <a:rPr lang="sv-SE" smtClean="0"/>
              <a:pPr/>
              <a:t>12</a:t>
            </a:fld>
            <a:endParaRPr lang="sv-SE" smtClean="0"/>
          </a:p>
        </p:txBody>
      </p:sp>
      <p:pic>
        <p:nvPicPr>
          <p:cNvPr id="14340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928688"/>
            <a:ext cx="432752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tshållare för innehåll 2"/>
          <p:cNvSpPr>
            <a:spLocks noGrp="1"/>
          </p:cNvSpPr>
          <p:nvPr>
            <p:ph idx="1"/>
          </p:nvPr>
        </p:nvSpPr>
        <p:spPr>
          <a:xfrm>
            <a:off x="1500188" y="857250"/>
            <a:ext cx="7381875" cy="44291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5 Rapport från SELCABLEs arbetsgrupp CPD 	            </a:t>
            </a:r>
            <a:r>
              <a:rPr lang="sv-SE" sz="1600" i="1" smtClean="0"/>
              <a:t>Kenneth J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6 Rapport från SELCABLEs miljögrupp 			BM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7 Rapport om Elsäkerhet 				BM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8 Behov av KL 08 på engelska 				Ordf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9 Rapport från standardisering av kabeltrummor 		BM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10 Leveransstatistik SELCABLE 2008</a:t>
            </a:r>
            <a:r>
              <a:rPr lang="sv-SE" smtClean="0"/>
              <a:t> 			</a:t>
            </a:r>
            <a:r>
              <a:rPr lang="sv-SE" sz="2400" smtClean="0"/>
              <a:t>AÖ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11 Hemsida 						AÖ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smtClean="0"/>
              <a:t>12 EUROPACABLE – ny organisation 			Ordf</a:t>
            </a:r>
          </a:p>
          <a:p>
            <a:pPr eaLnBrk="1" hangingPunct="1">
              <a:buFont typeface="Wingdings 2" pitchFamily="18" charset="2"/>
              <a:buNone/>
            </a:pPr>
            <a:endParaRPr lang="sv-SE" smtClean="0"/>
          </a:p>
          <a:p>
            <a:pPr eaLnBrk="1" hangingPunct="1">
              <a:buFont typeface="Wingdings 2" pitchFamily="18" charset="2"/>
              <a:buNone/>
            </a:pPr>
            <a:endParaRPr lang="sv-SE" smtClean="0"/>
          </a:p>
        </p:txBody>
      </p:sp>
      <p:sp>
        <p:nvSpPr>
          <p:cNvPr id="15363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6F6155C-F143-43E6-88B6-D7CFB21705A4}" type="slidenum">
              <a:rPr lang="sv-SE" smtClean="0"/>
              <a:pPr/>
              <a:t>13</a:t>
            </a:fld>
            <a:endParaRPr lang="sv-SE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1547813" y="788988"/>
            <a:ext cx="2524125" cy="639762"/>
          </a:xfrm>
        </p:spPr>
        <p:txBody>
          <a:bodyPr/>
          <a:lstStyle/>
          <a:p>
            <a:pPr eaLnBrk="1" hangingPunct="1"/>
            <a:r>
              <a:rPr lang="sv-SE" smtClean="0"/>
              <a:t>Program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>
          <a:xfrm>
            <a:off x="1357313" y="1857375"/>
            <a:ext cx="7572375" cy="31432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09.00 – 09.30	Samling med kaffe </a:t>
            </a:r>
          </a:p>
          <a:p>
            <a:pPr eaLnBrk="1" hangingPunct="1">
              <a:buFont typeface="Wingdings 2" pitchFamily="18" charset="2"/>
              <a:buNone/>
            </a:pPr>
            <a:endParaRPr lang="sv-SE" sz="16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09.30 – 10.00	Stadgeenligt Föreningsmöte 	 </a:t>
            </a:r>
          </a:p>
          <a:p>
            <a:pPr eaLnBrk="1" hangingPunct="1">
              <a:buFont typeface="Wingdings 2" pitchFamily="18" charset="2"/>
              <a:buNone/>
            </a:pPr>
            <a:endParaRPr lang="sv-SE" sz="16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10.00 – 13.00	SELCABLE Vårmöte enligt bifogad agenda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1600" dirty="0" smtClean="0"/>
              <a:t>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13.00 – 14.00	Avslutande gemensam lunch på Teknikföretagen</a:t>
            </a:r>
            <a:endParaRPr lang="sv-SE" dirty="0" smtClean="0"/>
          </a:p>
          <a:p>
            <a:pPr eaLnBrk="1" hangingPunct="1"/>
            <a:endParaRPr lang="sv-SE" dirty="0" smtClean="0"/>
          </a:p>
        </p:txBody>
      </p:sp>
      <p:sp>
        <p:nvSpPr>
          <p:cNvPr id="5124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05B0F5E-915C-4A6D-AB0F-39E00A30D30B}" type="slidenum">
              <a:rPr lang="sv-SE" smtClean="0"/>
              <a:pPr/>
              <a:t>2</a:t>
            </a:fld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>
          <a:xfrm>
            <a:off x="1714500" y="571500"/>
            <a:ext cx="6924675" cy="571500"/>
          </a:xfrm>
        </p:spPr>
        <p:txBody>
          <a:bodyPr/>
          <a:lstStyle/>
          <a:p>
            <a:pPr eaLnBrk="1" hangingPunct="1"/>
            <a:r>
              <a:rPr lang="sv-SE" dirty="0" smtClean="0"/>
              <a:t>Föreningsmöte</a:t>
            </a:r>
          </a:p>
        </p:txBody>
      </p:sp>
      <p:sp>
        <p:nvSpPr>
          <p:cNvPr id="6147" name="Platshållare för innehåll 2"/>
          <p:cNvSpPr>
            <a:spLocks noGrp="1"/>
          </p:cNvSpPr>
          <p:nvPr>
            <p:ph idx="1"/>
          </p:nvPr>
        </p:nvSpPr>
        <p:spPr>
          <a:xfrm>
            <a:off x="1643063" y="1500188"/>
            <a:ext cx="7138987" cy="41211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sv-SE" sz="2000" dirty="0" smtClean="0"/>
              <a:t>1. Föreningsmötets öppnande.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dirty="0" smtClean="0"/>
              <a:t>2. Val av mötesordförande och protokollförare för mötet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dirty="0" smtClean="0"/>
              <a:t>3. Godkännande av föreslagen dagordning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dirty="0" smtClean="0"/>
              <a:t>4. Upprättande och godkännande av röstlängd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dirty="0" smtClean="0"/>
              <a:t>5. Val av justeringsman att jämte ordföranden justera mötets protokoll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dirty="0" smtClean="0"/>
              <a:t>6. Prövning av om föreningsmötet blivit behörigen sammankallat</a:t>
            </a:r>
            <a:br>
              <a:rPr lang="sv-SE" sz="2000" dirty="0" smtClean="0"/>
            </a:b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b="1" i="1" dirty="0" smtClean="0"/>
              <a:t>§ 9 Kallelse till föreningsmötet, med dagordning, skall ut sändas ut    tidigast 8 veckor och senast 1 vecka före mötet.</a:t>
            </a:r>
          </a:p>
          <a:p>
            <a:pPr eaLnBrk="1" hangingPunct="1">
              <a:buFont typeface="Wingdings 2" pitchFamily="18" charset="2"/>
              <a:buNone/>
            </a:pPr>
            <a:endParaRPr lang="sv-SE" sz="2400" dirty="0" smtClean="0"/>
          </a:p>
        </p:txBody>
      </p:sp>
      <p:sp>
        <p:nvSpPr>
          <p:cNvPr id="6148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C39750-2694-467F-BBF4-8A2A7BDCC91C}" type="slidenum">
              <a:rPr lang="sv-SE" smtClean="0"/>
              <a:pPr/>
              <a:t>3</a:t>
            </a:fld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>
          <a:xfrm>
            <a:off x="1547813" y="788988"/>
            <a:ext cx="7138987" cy="711200"/>
          </a:xfrm>
        </p:spPr>
        <p:txBody>
          <a:bodyPr/>
          <a:lstStyle/>
          <a:p>
            <a:pPr eaLnBrk="1" hangingPunct="1"/>
            <a:r>
              <a:rPr lang="sv-SE" sz="2400" dirty="0" smtClean="0"/>
              <a:t>7. Framläggande av årsbokslut för år </a:t>
            </a:r>
            <a:r>
              <a:rPr lang="sv-SE" sz="2400" dirty="0" smtClean="0"/>
              <a:t>2009</a:t>
            </a:r>
            <a:endParaRPr lang="sv-SE" sz="2400" dirty="0" smtClean="0"/>
          </a:p>
        </p:txBody>
      </p:sp>
      <p:sp>
        <p:nvSpPr>
          <p:cNvPr id="7171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7017FF9-337B-4B21-97F4-89E501BF8D60}" type="slidenum">
              <a:rPr lang="sv-SE" smtClean="0"/>
              <a:pPr/>
              <a:t>4</a:t>
            </a:fld>
            <a:endParaRPr lang="sv-SE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357298"/>
            <a:ext cx="2857520" cy="48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tshållare för innehåll 2"/>
          <p:cNvSpPr>
            <a:spLocks noGrp="1"/>
          </p:cNvSpPr>
          <p:nvPr>
            <p:ph idx="1"/>
          </p:nvPr>
        </p:nvSpPr>
        <p:spPr>
          <a:xfrm>
            <a:off x="1500188" y="714375"/>
            <a:ext cx="7138987" cy="5000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sv-SE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8</a:t>
            </a:r>
            <a:r>
              <a:rPr lang="sv-SE" sz="2400" dirty="0" smtClean="0"/>
              <a:t>. Styrelse </a:t>
            </a:r>
            <a:r>
              <a:rPr lang="sv-SE" sz="2400" dirty="0" smtClean="0"/>
              <a:t>2009 – </a:t>
            </a:r>
            <a:r>
              <a:rPr lang="sv-SE" sz="2400" dirty="0" smtClean="0"/>
              <a:t>2011</a:t>
            </a:r>
            <a:br>
              <a:rPr lang="sv-SE" sz="2400" dirty="0" smtClean="0"/>
            </a:b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000" dirty="0" smtClean="0"/>
              <a:t>Olsson Stefan,		</a:t>
            </a:r>
            <a:r>
              <a:rPr lang="sv-SE" sz="2000" dirty="0" err="1" smtClean="0"/>
              <a:t>Nexans</a:t>
            </a:r>
            <a:r>
              <a:rPr lang="sv-SE" sz="2000" dirty="0" smtClean="0"/>
              <a:t> IKO Sweden AB</a:t>
            </a:r>
            <a:br>
              <a:rPr lang="sv-SE" sz="2000" dirty="0" smtClean="0"/>
            </a:br>
            <a:r>
              <a:rPr lang="sv-SE" sz="2000" dirty="0" smtClean="0"/>
              <a:t>Andersson, Tomas 	</a:t>
            </a:r>
            <a:r>
              <a:rPr lang="sv-SE" sz="2000" dirty="0" err="1" smtClean="0"/>
              <a:t>Draka</a:t>
            </a:r>
            <a:r>
              <a:rPr lang="sv-SE" sz="2000" dirty="0" smtClean="0"/>
              <a:t> Kabel Sverige AB</a:t>
            </a:r>
            <a:br>
              <a:rPr lang="sv-SE" sz="2000" dirty="0" smtClean="0"/>
            </a:br>
            <a:r>
              <a:rPr lang="sv-SE" sz="2000" dirty="0" smtClean="0"/>
              <a:t>Kreuger </a:t>
            </a:r>
            <a:r>
              <a:rPr lang="sv-SE" sz="2000" dirty="0" smtClean="0"/>
              <a:t>Magnus, 	Ericsson Network Technologies AB</a:t>
            </a:r>
            <a:br>
              <a:rPr lang="sv-SE" sz="2000" dirty="0" smtClean="0"/>
            </a:br>
            <a:r>
              <a:rPr lang="sv-SE" sz="2000" dirty="0" smtClean="0"/>
              <a:t>Bladh Jan 		</a:t>
            </a:r>
            <a:r>
              <a:rPr lang="sv-SE" sz="2000" dirty="0" err="1" smtClean="0"/>
              <a:t>Alstermo</a:t>
            </a:r>
            <a:r>
              <a:rPr lang="sv-SE" sz="2000" dirty="0" smtClean="0"/>
              <a:t> Produktion </a:t>
            </a:r>
            <a:r>
              <a:rPr lang="sv-SE" sz="2000" dirty="0" smtClean="0"/>
              <a:t>AB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Mirveus Bernt		</a:t>
            </a:r>
            <a:r>
              <a:rPr lang="sv-SE" sz="2000" dirty="0" err="1" smtClean="0"/>
              <a:t>Selcable</a:t>
            </a:r>
            <a:r>
              <a:rPr lang="sv-SE" sz="2000" dirty="0" smtClean="0"/>
              <a:t> </a:t>
            </a:r>
            <a:r>
              <a:rPr lang="sv-SE" sz="2000" dirty="0" smtClean="0"/>
              <a:t>NKTF</a:t>
            </a:r>
            <a:br>
              <a:rPr lang="sv-SE" sz="2000" dirty="0" smtClean="0"/>
            </a:br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9. </a:t>
            </a:r>
            <a:r>
              <a:rPr lang="sv-SE" sz="2400" dirty="0" smtClean="0"/>
              <a:t>Ansvarsfrihet för </a:t>
            </a:r>
            <a:r>
              <a:rPr lang="sv-SE" sz="2400" dirty="0" smtClean="0"/>
              <a:t>styrelsen</a:t>
            </a:r>
            <a:br>
              <a:rPr lang="sv-SE" sz="2400" dirty="0" smtClean="0"/>
            </a:br>
            <a:endParaRPr lang="sv-SE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10. Medlemsfrågor</a:t>
            </a:r>
            <a:br>
              <a:rPr lang="sv-SE" sz="2400" dirty="0" smtClean="0"/>
            </a:br>
            <a:endParaRPr lang="sv-SE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2400" dirty="0" smtClean="0"/>
              <a:t>13. Föreningsmötet avslutas</a:t>
            </a:r>
          </a:p>
          <a:p>
            <a:pPr eaLnBrk="1" hangingPunct="1">
              <a:buFont typeface="Wingdings 2" pitchFamily="18" charset="2"/>
              <a:buNone/>
            </a:pPr>
            <a:endParaRPr lang="sv-SE" dirty="0" smtClean="0"/>
          </a:p>
        </p:txBody>
      </p:sp>
      <p:sp>
        <p:nvSpPr>
          <p:cNvPr id="8195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40AA15C-F0B9-42BC-9B10-E0A4D4A91557}" type="slidenum">
              <a:rPr lang="sv-SE" smtClean="0"/>
              <a:pPr/>
              <a:t>5</a:t>
            </a:fld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D06753-A005-4B32-BE1C-427CEC42D573}" type="slidenum">
              <a:rPr lang="sv-SE" smtClean="0"/>
              <a:pPr/>
              <a:t>6</a:t>
            </a:fld>
            <a:endParaRPr lang="sv-SE" smtClean="0"/>
          </a:p>
        </p:txBody>
      </p:sp>
      <p:sp>
        <p:nvSpPr>
          <p:cNvPr id="6" name="Rektangel 5"/>
          <p:cNvSpPr/>
          <p:nvPr/>
        </p:nvSpPr>
        <p:spPr>
          <a:xfrm>
            <a:off x="1785918" y="642918"/>
            <a:ext cx="64294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smtClean="0"/>
              <a:t>Rapport </a:t>
            </a:r>
            <a:r>
              <a:rPr lang="sv-SE" sz="2400" b="1" dirty="0" smtClean="0"/>
              <a:t>från serviceverksamheten </a:t>
            </a:r>
          </a:p>
          <a:p>
            <a:r>
              <a:rPr lang="sv-SE" sz="2400" dirty="0" smtClean="0"/>
              <a:t>1 Genomgång av föregående protokoll </a:t>
            </a:r>
            <a:r>
              <a:rPr lang="sv-SE" sz="2400" dirty="0" smtClean="0"/>
              <a:t>		</a:t>
            </a:r>
            <a:r>
              <a:rPr lang="sv-SE" sz="2400" dirty="0" err="1" smtClean="0"/>
              <a:t>Ordf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dirty="0" smtClean="0"/>
          </a:p>
          <a:p>
            <a:r>
              <a:rPr lang="sv-SE" sz="2400" dirty="0" smtClean="0"/>
              <a:t>2 Godkännande av dagordning </a:t>
            </a:r>
            <a:r>
              <a:rPr lang="sv-SE" sz="2400" dirty="0" smtClean="0"/>
              <a:t>			</a:t>
            </a:r>
            <a:r>
              <a:rPr lang="sv-SE" sz="2400" dirty="0" err="1" smtClean="0"/>
              <a:t>Ordf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sz="2400" dirty="0" smtClean="0"/>
          </a:p>
          <a:p>
            <a:r>
              <a:rPr lang="sv-SE" sz="2400" dirty="0" smtClean="0"/>
              <a:t>3 Verksamhetsberättelse 2009 </a:t>
            </a:r>
            <a:r>
              <a:rPr lang="sv-SE" sz="2400" dirty="0" smtClean="0"/>
              <a:t>			BM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sz="2400" dirty="0" smtClean="0"/>
          </a:p>
          <a:p>
            <a:r>
              <a:rPr lang="sv-SE" sz="2400" dirty="0" smtClean="0"/>
              <a:t>4 Resultat 2009 och prognos 2010 </a:t>
            </a:r>
            <a:r>
              <a:rPr lang="sv-SE" sz="2400" dirty="0" smtClean="0"/>
              <a:t>		AÖ </a:t>
            </a:r>
            <a:br>
              <a:rPr lang="sv-SE" sz="2400" dirty="0" smtClean="0"/>
            </a:br>
            <a:endParaRPr lang="sv-SE" sz="2400" dirty="0" smtClean="0"/>
          </a:p>
          <a:p>
            <a:r>
              <a:rPr lang="sv-SE" sz="2400" dirty="0" smtClean="0"/>
              <a:t>5 Leveransstatistik för Sverige år 2009 </a:t>
            </a:r>
            <a:r>
              <a:rPr lang="sv-SE" sz="2400" dirty="0" smtClean="0"/>
              <a:t>		AÖ </a:t>
            </a:r>
            <a:br>
              <a:rPr lang="sv-SE" sz="2400" dirty="0" smtClean="0"/>
            </a:br>
            <a:endParaRPr lang="sv-SE" sz="2400" dirty="0" smtClean="0"/>
          </a:p>
          <a:p>
            <a:r>
              <a:rPr lang="sv-SE" sz="2400" dirty="0" smtClean="0"/>
              <a:t>6 Ny sekreterare i SELCABLE från 2011 </a:t>
            </a:r>
            <a:r>
              <a:rPr lang="sv-SE" sz="2400" dirty="0" smtClean="0"/>
              <a:t>		BM </a:t>
            </a:r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D77C09-FFAB-421A-B12F-0CDF0EC2F5BA}" type="slidenum">
              <a:rPr lang="sv-SE" smtClean="0"/>
              <a:pPr/>
              <a:t>7</a:t>
            </a:fld>
            <a:endParaRPr lang="sv-SE" smtClean="0"/>
          </a:p>
        </p:txBody>
      </p:sp>
      <p:sp>
        <p:nvSpPr>
          <p:cNvPr id="5" name="Rektangel 4"/>
          <p:cNvSpPr/>
          <p:nvPr/>
        </p:nvSpPr>
        <p:spPr>
          <a:xfrm>
            <a:off x="1928794" y="714356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7 Rapport </a:t>
            </a:r>
            <a:r>
              <a:rPr lang="sv-SE" sz="2400" dirty="0" smtClean="0"/>
              <a:t>från </a:t>
            </a:r>
            <a:r>
              <a:rPr lang="sv-SE" sz="2400" dirty="0" err="1" smtClean="0"/>
              <a:t>SELCABLEs</a:t>
            </a:r>
            <a:r>
              <a:rPr lang="sv-SE" sz="2400" dirty="0" smtClean="0"/>
              <a:t> arbetsgrupp Fire </a:t>
            </a:r>
            <a:r>
              <a:rPr lang="sv-SE" sz="2400" dirty="0" err="1" smtClean="0"/>
              <a:t>Safety</a:t>
            </a:r>
            <a:r>
              <a:rPr lang="sv-SE" sz="2400" dirty="0" smtClean="0"/>
              <a:t>  </a:t>
            </a:r>
            <a:r>
              <a:rPr lang="sv-SE" sz="2400" dirty="0" smtClean="0"/>
              <a:t>      BM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sz="2400" dirty="0" smtClean="0"/>
          </a:p>
          <a:p>
            <a:r>
              <a:rPr lang="sv-SE" sz="2400" dirty="0" smtClean="0"/>
              <a:t>8 Rapport från </a:t>
            </a:r>
            <a:r>
              <a:rPr lang="sv-SE" sz="2400" dirty="0" err="1" smtClean="0"/>
              <a:t>SELCABLEs</a:t>
            </a:r>
            <a:r>
              <a:rPr lang="sv-SE" sz="2400" dirty="0" smtClean="0"/>
              <a:t> miljögrupp </a:t>
            </a:r>
            <a:r>
              <a:rPr lang="sv-SE" sz="2400" dirty="0" smtClean="0"/>
              <a:t>		            BM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sz="2400" dirty="0" smtClean="0"/>
          </a:p>
          <a:p>
            <a:r>
              <a:rPr lang="sv-SE" sz="2400" dirty="0" smtClean="0"/>
              <a:t>9 Rapport från arbetsgrupp standardisering av </a:t>
            </a:r>
            <a:r>
              <a:rPr lang="sv-SE" sz="2400" dirty="0" smtClean="0"/>
              <a:t>  kabeltrummor 					            BM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sz="2400" dirty="0" smtClean="0"/>
          </a:p>
          <a:p>
            <a:r>
              <a:rPr lang="sv-SE" sz="2400" dirty="0" smtClean="0"/>
              <a:t>10 NL 09 och behov av uppdatering av KL08 </a:t>
            </a:r>
            <a:r>
              <a:rPr lang="sv-SE" sz="2400" dirty="0" smtClean="0"/>
              <a:t>                   AÖ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E5B5B4-2378-4EDF-8908-F9879C9569B1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2286000" y="797511"/>
            <a:ext cx="67151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11 EUROPACABLE – ny </a:t>
            </a:r>
            <a:r>
              <a:rPr lang="sv-SE" sz="2400" dirty="0" smtClean="0"/>
              <a:t>organisation	</a:t>
            </a:r>
            <a:r>
              <a:rPr lang="sv-SE" sz="2400" dirty="0" err="1" smtClean="0"/>
              <a:t>Ordf</a:t>
            </a:r>
            <a:r>
              <a:rPr lang="sv-SE" sz="2400" dirty="0" smtClean="0"/>
              <a:t> </a:t>
            </a:r>
            <a:br>
              <a:rPr lang="sv-SE" sz="2400" dirty="0" smtClean="0"/>
            </a:br>
            <a:endParaRPr lang="sv-SE" sz="2400" dirty="0" smtClean="0"/>
          </a:p>
          <a:p>
            <a:r>
              <a:rPr lang="sv-SE" sz="2400" dirty="0" smtClean="0"/>
              <a:t>12 </a:t>
            </a:r>
            <a:r>
              <a:rPr lang="sv-SE" sz="2400" dirty="0" err="1" smtClean="0"/>
              <a:t>Europacable</a:t>
            </a:r>
            <a:r>
              <a:rPr lang="sv-SE" sz="2400" dirty="0" smtClean="0"/>
              <a:t> – kort rapport från varje område </a:t>
            </a:r>
          </a:p>
          <a:p>
            <a:pPr lvl="1"/>
            <a:r>
              <a:rPr lang="sv-SE" sz="2400" dirty="0" smtClean="0"/>
              <a:t>1 Council 		Stefan Olsson </a:t>
            </a:r>
          </a:p>
          <a:p>
            <a:pPr lvl="1"/>
            <a:r>
              <a:rPr lang="sv-SE" sz="2400" dirty="0" smtClean="0"/>
              <a:t>2 </a:t>
            </a:r>
            <a:r>
              <a:rPr lang="sv-SE" sz="2400" dirty="0" err="1" smtClean="0"/>
              <a:t>EPC/Ind</a:t>
            </a:r>
            <a:r>
              <a:rPr lang="sv-SE" sz="2400" dirty="0" smtClean="0"/>
              <a:t> 		Stefan Olsson </a:t>
            </a:r>
          </a:p>
          <a:p>
            <a:pPr lvl="1"/>
            <a:r>
              <a:rPr lang="sv-SE" sz="2400" dirty="0" smtClean="0"/>
              <a:t>3 </a:t>
            </a:r>
            <a:r>
              <a:rPr lang="sv-SE" sz="2400" dirty="0" err="1" smtClean="0"/>
              <a:t>EPC/Utilities</a:t>
            </a:r>
            <a:r>
              <a:rPr lang="sv-SE" sz="2400" dirty="0" smtClean="0"/>
              <a:t> 	Stefan Olsson </a:t>
            </a:r>
          </a:p>
          <a:p>
            <a:pPr lvl="1"/>
            <a:r>
              <a:rPr lang="sv-SE" sz="2400" dirty="0" smtClean="0"/>
              <a:t>4 ETC 		Magnus Kreuger </a:t>
            </a:r>
          </a:p>
          <a:p>
            <a:pPr lvl="1"/>
            <a:r>
              <a:rPr lang="sv-SE" sz="2400" dirty="0" smtClean="0"/>
              <a:t>5 EWWG 		Johan Westberg </a:t>
            </a:r>
          </a:p>
          <a:p>
            <a:pPr lvl="1"/>
            <a:r>
              <a:rPr lang="sv-SE" sz="2400" dirty="0" smtClean="0"/>
              <a:t>6 </a:t>
            </a:r>
            <a:r>
              <a:rPr lang="sv-SE" sz="2400" dirty="0" err="1" smtClean="0"/>
              <a:t>Accessories</a:t>
            </a:r>
            <a:r>
              <a:rPr lang="sv-SE" sz="2400" dirty="0" smtClean="0"/>
              <a:t> 	Lars G Carlsson </a:t>
            </a:r>
            <a:endParaRPr lang="sv-SE" sz="2400" dirty="0" smtClean="0"/>
          </a:p>
          <a:p>
            <a:pPr lvl="1"/>
            <a:r>
              <a:rPr lang="sv-SE" sz="2400" dirty="0" smtClean="0"/>
              <a:t>7 </a:t>
            </a:r>
            <a:r>
              <a:rPr lang="sv-SE" sz="2400" dirty="0" smtClean="0"/>
              <a:t>CORD </a:t>
            </a:r>
            <a:r>
              <a:rPr lang="sv-SE" sz="2400" dirty="0" smtClean="0"/>
              <a:t>		Bernt </a:t>
            </a:r>
            <a:r>
              <a:rPr lang="sv-SE" sz="2400" dirty="0" err="1" smtClean="0"/>
              <a:t>Mirvéus</a:t>
            </a:r>
            <a:r>
              <a:rPr lang="sv-SE" sz="2400" dirty="0" smtClean="0"/>
              <a:t> </a:t>
            </a:r>
            <a:endParaRPr lang="sv-SE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>
          <a:xfrm>
            <a:off x="1547813" y="642938"/>
            <a:ext cx="7138987" cy="568325"/>
          </a:xfrm>
        </p:spPr>
        <p:txBody>
          <a:bodyPr/>
          <a:lstStyle/>
          <a:p>
            <a:pPr eaLnBrk="1" hangingPunct="1"/>
            <a:r>
              <a:rPr lang="sv-SE" sz="2000" smtClean="0">
                <a:solidFill>
                  <a:schemeClr val="tx1"/>
                </a:solidFill>
              </a:rPr>
              <a:t>3 Verksamhetsberättelse och Resultatrapport 2008 	          </a:t>
            </a:r>
            <a:r>
              <a:rPr lang="sv-SE" smtClean="0">
                <a:solidFill>
                  <a:schemeClr val="tx1"/>
                </a:solidFill>
              </a:rPr>
              <a:t/>
            </a:r>
            <a:br>
              <a:rPr lang="sv-SE" smtClean="0">
                <a:solidFill>
                  <a:schemeClr val="tx1"/>
                </a:solidFill>
              </a:rPr>
            </a:br>
            <a:endParaRPr lang="sv-SE" smtClean="0"/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928688" y="1143000"/>
            <a:ext cx="7929562" cy="41211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sv-SE" sz="1800" b="1" smtClean="0"/>
              <a:t>Medlemmar</a:t>
            </a:r>
            <a:br>
              <a:rPr lang="sv-SE" sz="1800" b="1" smtClean="0"/>
            </a:br>
            <a:r>
              <a:rPr lang="sv-SE" sz="1800" smtClean="0"/>
              <a:t>Föreningen har under 2008 haft 6 medlemmar</a:t>
            </a:r>
            <a:endParaRPr lang="sv-SE" sz="1800" b="1" smtClean="0"/>
          </a:p>
          <a:p>
            <a:pPr eaLnBrk="1" hangingPunct="1">
              <a:buFont typeface="Wingdings 2" pitchFamily="18" charset="2"/>
              <a:buNone/>
            </a:pPr>
            <a:r>
              <a:rPr lang="sv-SE" sz="1800" b="1" smtClean="0"/>
              <a:t>Styrelse</a:t>
            </a:r>
            <a:br>
              <a:rPr lang="sv-SE" sz="1800" b="1" smtClean="0"/>
            </a:br>
            <a:r>
              <a:rPr lang="sv-SE" sz="1800" smtClean="0"/>
              <a:t>Föreningens styrelse har under 2008 utgjorts av</a:t>
            </a:r>
            <a:br>
              <a:rPr lang="sv-SE" sz="1800" smtClean="0"/>
            </a:br>
            <a:r>
              <a:rPr lang="sv-SE" sz="1000" smtClean="0"/>
              <a:t/>
            </a:r>
            <a:br>
              <a:rPr lang="sv-SE" sz="1000" smtClean="0"/>
            </a:br>
            <a:r>
              <a:rPr lang="sv-SE" sz="1800" smtClean="0"/>
              <a:t>Stefan Olsson,		Nexans IKO Sweden AB</a:t>
            </a:r>
            <a:br>
              <a:rPr lang="sv-SE" sz="1800" smtClean="0"/>
            </a:br>
            <a:r>
              <a:rPr lang="sv-SE" sz="1800" smtClean="0"/>
              <a:t>Jan Bladh		Amokabel</a:t>
            </a:r>
            <a:br>
              <a:rPr lang="sv-SE" sz="1800" smtClean="0"/>
            </a:br>
            <a:r>
              <a:rPr lang="sv-SE" sz="1800" smtClean="0"/>
              <a:t>Tomas Andersson		Draka Kabel Sverige AB</a:t>
            </a:r>
            <a:br>
              <a:rPr lang="sv-SE" sz="1800" smtClean="0"/>
            </a:br>
            <a:r>
              <a:rPr lang="sv-SE" sz="1800" smtClean="0"/>
              <a:t>Mirveus Bernt		SELCABLE</a:t>
            </a:r>
            <a:br>
              <a:rPr lang="sv-SE" sz="1800" smtClean="0"/>
            </a:br>
            <a:r>
              <a:rPr lang="sv-SE" sz="1800" smtClean="0"/>
              <a:t>Magnus Kreuger		Ericsson Network Technologies AB</a:t>
            </a:r>
            <a:br>
              <a:rPr lang="sv-SE" sz="1800" smtClean="0"/>
            </a:br>
            <a:r>
              <a:rPr lang="sv-SE" sz="1800" smtClean="0"/>
              <a:t>Lars G Carlsson		ABB AB				Fr.o.m. 081127</a:t>
            </a:r>
            <a:br>
              <a:rPr lang="sv-SE" sz="1800" smtClean="0"/>
            </a:br>
            <a:r>
              <a:rPr lang="sv-SE" sz="1800" smtClean="0"/>
              <a:t>Hans Åke Jönsson	ABB AB 				T. o. m. 081127</a:t>
            </a:r>
            <a:br>
              <a:rPr lang="sv-SE" sz="1800" smtClean="0"/>
            </a:br>
            <a:r>
              <a:rPr lang="sv-SE" sz="1800" smtClean="0"/>
              <a:t>Christer Samuelsson	Dahréntråd AB</a:t>
            </a:r>
            <a:endParaRPr lang="en-GB" sz="2000" smtClean="0"/>
          </a:p>
          <a:p>
            <a:pPr eaLnBrk="1" hangingPunct="1">
              <a:buFont typeface="Wingdings 2" pitchFamily="18" charset="2"/>
              <a:buNone/>
            </a:pPr>
            <a:r>
              <a:rPr lang="en-GB" sz="1800" b="1" smtClean="0"/>
              <a:t>Föreningsmöten</a:t>
            </a:r>
            <a:br>
              <a:rPr lang="en-GB" sz="1800" b="1" smtClean="0"/>
            </a:br>
            <a:r>
              <a:rPr lang="en-GB" sz="1800" smtClean="0"/>
              <a:t>Föreningens vårmöte ägde rum den 20 maj på </a:t>
            </a:r>
            <a:br>
              <a:rPr lang="en-GB" sz="1800" smtClean="0"/>
            </a:br>
            <a:r>
              <a:rPr lang="en-GB" sz="1800" smtClean="0"/>
              <a:t>Teknikföretagen med fokus på arbetet med CPD. </a:t>
            </a:r>
            <a:br>
              <a:rPr lang="en-GB" sz="1800" smtClean="0"/>
            </a:br>
            <a:r>
              <a:rPr lang="en-GB" sz="1800" smtClean="0"/>
              <a:t>Höstmötet ägde rum den 26 november på </a:t>
            </a:r>
            <a:br>
              <a:rPr lang="en-GB" sz="1800" smtClean="0"/>
            </a:br>
            <a:r>
              <a:rPr lang="en-GB" sz="1800" smtClean="0"/>
              <a:t>Teknikföretagen. </a:t>
            </a:r>
          </a:p>
        </p:txBody>
      </p:sp>
      <p:sp>
        <p:nvSpPr>
          <p:cNvPr id="11268" name="Platshållare för bildnumm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78CCFEA-A55D-4789-B10F-F65021F6999F}" type="slidenum">
              <a:rPr lang="sv-SE" smtClean="0"/>
              <a:pPr/>
              <a:t>9</a:t>
            </a:fld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företagen_mall">
  <a:themeElements>
    <a:clrScheme name="Teknikföretagen_mall 1">
      <a:dk1>
        <a:srgbClr val="000000"/>
      </a:dk1>
      <a:lt1>
        <a:srgbClr val="FFFFFF"/>
      </a:lt1>
      <a:dk2>
        <a:srgbClr val="000000"/>
      </a:dk2>
      <a:lt2>
        <a:srgbClr val="E3E3E3"/>
      </a:lt2>
      <a:accent1>
        <a:srgbClr val="99CF16"/>
      </a:accent1>
      <a:accent2>
        <a:srgbClr val="3A9625"/>
      </a:accent2>
      <a:accent3>
        <a:srgbClr val="FFFFFF"/>
      </a:accent3>
      <a:accent4>
        <a:srgbClr val="000000"/>
      </a:accent4>
      <a:accent5>
        <a:srgbClr val="CAE4AB"/>
      </a:accent5>
      <a:accent6>
        <a:srgbClr val="348720"/>
      </a:accent6>
      <a:hlink>
        <a:srgbClr val="4573B3"/>
      </a:hlink>
      <a:folHlink>
        <a:srgbClr val="094891"/>
      </a:folHlink>
    </a:clrScheme>
    <a:fontScheme name="Teknikföretagen_mal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eknikföretagen_mall 1">
        <a:dk1>
          <a:srgbClr val="000000"/>
        </a:dk1>
        <a:lt1>
          <a:srgbClr val="FFFFFF"/>
        </a:lt1>
        <a:dk2>
          <a:srgbClr val="000000"/>
        </a:dk2>
        <a:lt2>
          <a:srgbClr val="E3E3E3"/>
        </a:lt2>
        <a:accent1>
          <a:srgbClr val="99CF16"/>
        </a:accent1>
        <a:accent2>
          <a:srgbClr val="3A9625"/>
        </a:accent2>
        <a:accent3>
          <a:srgbClr val="FFFFFF"/>
        </a:accent3>
        <a:accent4>
          <a:srgbClr val="000000"/>
        </a:accent4>
        <a:accent5>
          <a:srgbClr val="CAE4AB"/>
        </a:accent5>
        <a:accent6>
          <a:srgbClr val="348720"/>
        </a:accent6>
        <a:hlink>
          <a:srgbClr val="4573B3"/>
        </a:hlink>
        <a:folHlink>
          <a:srgbClr val="0948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nikföretagen_mall 2">
        <a:dk1>
          <a:srgbClr val="000000"/>
        </a:dk1>
        <a:lt1>
          <a:srgbClr val="FFFFFF"/>
        </a:lt1>
        <a:dk2>
          <a:srgbClr val="000000"/>
        </a:dk2>
        <a:lt2>
          <a:srgbClr val="AFAFAF"/>
        </a:lt2>
        <a:accent1>
          <a:srgbClr val="81017E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C1AAC0"/>
        </a:accent5>
        <a:accent6>
          <a:srgbClr val="6B6B6B"/>
        </a:accent6>
        <a:hlink>
          <a:srgbClr val="4573B3"/>
        </a:hlink>
        <a:folHlink>
          <a:srgbClr val="0948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Teknikföretagen_mall</Template>
  <TotalTime>0</TotalTime>
  <Words>190</Words>
  <Application>Microsoft Office PowerPoint</Application>
  <PresentationFormat>Bildspel på skärmen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Teknikföretagen_mall</vt:lpstr>
      <vt:lpstr>Bild 1</vt:lpstr>
      <vt:lpstr>Program</vt:lpstr>
      <vt:lpstr>Föreningsmöte</vt:lpstr>
      <vt:lpstr>7. Framläggande av årsbokslut för år 2009</vt:lpstr>
      <vt:lpstr>Bild 5</vt:lpstr>
      <vt:lpstr>Bild 6</vt:lpstr>
      <vt:lpstr>Bild 7</vt:lpstr>
      <vt:lpstr>Bild 8</vt:lpstr>
      <vt:lpstr>3 Verksamhetsberättelse och Resultatrapport 2008             </vt:lpstr>
      <vt:lpstr>Bild 10</vt:lpstr>
      <vt:lpstr>Bild 11</vt:lpstr>
      <vt:lpstr>4. Uppdatering av Budget 2009</vt:lpstr>
      <vt:lpstr>Bild 13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S.A.C.S.</dc:title>
  <dc:creator/>
  <cp:lastModifiedBy/>
  <cp:revision>95</cp:revision>
  <cp:lastPrinted>2007-05-02T08:14:19Z</cp:lastPrinted>
  <dcterms:created xsi:type="dcterms:W3CDTF">2006-10-17T06:40:49Z</dcterms:created>
  <dcterms:modified xsi:type="dcterms:W3CDTF">2010-05-31T12:48:09Z</dcterms:modified>
</cp:coreProperties>
</file>