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4" r:id="rId10"/>
    <p:sldId id="291" r:id="rId11"/>
    <p:sldId id="292" r:id="rId12"/>
    <p:sldId id="293" r:id="rId13"/>
  </p:sldIdLst>
  <p:sldSz cx="9144000" cy="6858000" type="screen4x3"/>
  <p:notesSz cx="6645275" cy="97774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C6DD"/>
    <a:srgbClr val="4573B3"/>
    <a:srgbClr val="7F7F7F"/>
    <a:srgbClr val="777777"/>
    <a:srgbClr val="E3E3E3"/>
    <a:srgbClr val="3A9625"/>
    <a:srgbClr val="FFFF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9337" autoAdjust="0"/>
    <p:restoredTop sz="99461" autoAdjust="0"/>
  </p:normalViewPr>
  <p:slideViewPr>
    <p:cSldViewPr>
      <p:cViewPr>
        <p:scale>
          <a:sx n="100" d="100"/>
          <a:sy n="100" d="100"/>
        </p:scale>
        <p:origin x="-2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619" cy="4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4118" y="0"/>
            <a:ext cx="2879619" cy="4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6845"/>
            <a:ext cx="2879619" cy="4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4118" y="9286845"/>
            <a:ext cx="2879619" cy="4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2AC421-C796-4485-933A-38DFF3D5F5DC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619" cy="4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4118" y="0"/>
            <a:ext cx="2879619" cy="4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7888" y="733425"/>
            <a:ext cx="4889500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4528" y="4644271"/>
            <a:ext cx="5316220" cy="439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6845"/>
            <a:ext cx="2879619" cy="4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4118" y="9286845"/>
            <a:ext cx="2879619" cy="4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D5D64E-EF16-471E-85F9-B723A824CDBF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0" name="Picture 28" descr="linjer"/>
          <p:cNvPicPr>
            <a:picLocks noChangeAspect="1" noChangeArrowheads="1"/>
          </p:cNvPicPr>
          <p:nvPr/>
        </p:nvPicPr>
        <p:blipFill>
          <a:blip r:embed="rId2"/>
          <a:srcRect l="2275"/>
          <a:stretch>
            <a:fillRect/>
          </a:stretch>
        </p:blipFill>
        <p:spPr bwMode="auto">
          <a:xfrm>
            <a:off x="0" y="765175"/>
            <a:ext cx="1363663" cy="6092825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0" y="0"/>
            <a:ext cx="9144000" cy="287338"/>
          </a:xfrm>
          <a:prstGeom prst="rect">
            <a:avLst/>
          </a:prstGeom>
          <a:solidFill>
            <a:srgbClr val="E3E3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black">
          <a:xfrm>
            <a:off x="0" y="6462713"/>
            <a:ext cx="9144000" cy="3952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dt" sz="half" idx="2"/>
          </p:nvPr>
        </p:nvSpPr>
        <p:spPr>
          <a:xfrm>
            <a:off x="179388" y="6532563"/>
            <a:ext cx="2133600" cy="269875"/>
          </a:xfrm>
          <a:ln algn="ctr"/>
        </p:spPr>
        <p:txBody>
          <a:bodyPr/>
          <a:lstStyle>
            <a:lvl1pPr>
              <a:defRPr/>
            </a:lvl1pPr>
          </a:lstStyle>
          <a:p>
            <a:fld id="{137EFF52-1C39-4696-90EE-991375679C4D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19900" y="6532563"/>
            <a:ext cx="2133600" cy="269875"/>
          </a:xfrm>
          <a:ln algn="ctr"/>
        </p:spPr>
        <p:txBody>
          <a:bodyPr/>
          <a:lstStyle>
            <a:lvl1pPr>
              <a:defRPr/>
            </a:lvl1pPr>
          </a:lstStyle>
          <a:p>
            <a:fld id="{0DA207B8-E651-4322-8B07-301817CF8F59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366838" y="620713"/>
            <a:ext cx="6408737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366838" y="2133600"/>
            <a:ext cx="6410325" cy="720725"/>
          </a:xfrm>
        </p:spPr>
        <p:txBody>
          <a:bodyPr/>
          <a:lstStyle>
            <a:lvl1pPr marL="0" indent="0">
              <a:buFont typeface="Wingdings 2" pitchFamily="18" charset="2"/>
              <a:buNone/>
              <a:defRPr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blackWhite">
          <a:xfrm>
            <a:off x="2865438" y="6546850"/>
            <a:ext cx="3382962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1000">
                <a:solidFill>
                  <a:schemeClr val="bg1"/>
                </a:solidFill>
              </a:rPr>
              <a:t>SACS – En branschförening inom Teknikföretagens Branschgrupper</a:t>
            </a:r>
          </a:p>
        </p:txBody>
      </p:sp>
      <p:pic>
        <p:nvPicPr>
          <p:cNvPr id="8228" name="Picture 36" descr="Logotyp_utan krono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3933825"/>
            <a:ext cx="4392612" cy="18557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565266-1996-46F2-99C3-2458ECF5AC1E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98F79E-A160-4DA1-A694-1584B2C78940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902450" y="788988"/>
            <a:ext cx="1784350" cy="54483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547813" y="788988"/>
            <a:ext cx="5202237" cy="54483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756F48-69E4-44DB-9793-1F9BB07BEACD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38FD2-0790-4E0E-97EC-4594E5B8136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627479-86E1-4611-AF81-864FC1FFE153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5E2B8B-168D-4563-922F-262EC0A3B079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6" name="Rektangel 5"/>
          <p:cNvSpPr/>
          <p:nvPr userDrawn="1"/>
        </p:nvSpPr>
        <p:spPr bwMode="auto">
          <a:xfrm>
            <a:off x="0" y="0"/>
            <a:ext cx="9144000" cy="307777"/>
          </a:xfrm>
          <a:prstGeom prst="rect">
            <a:avLst/>
          </a:prstGeom>
          <a:gradFill flip="none" rotWithShape="1">
            <a:gsLst>
              <a:gs pos="0">
                <a:srgbClr val="67C6DD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09F399-CE3A-481D-8706-454E4F0FFD1C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503FBF-0904-44B8-A66C-030E97DD4C5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547813" y="2116138"/>
            <a:ext cx="3492500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192713" y="2116138"/>
            <a:ext cx="3494087" cy="412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A8A741-5BE1-4DA7-9F7A-0C41D302194F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7BD96D-413D-4DC5-B9F7-22E29E1B0A5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66D538-2FA9-427A-8170-8A792C3F81EF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0F7917-0006-4BBF-865D-93FD3B7ED2EF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AD2D51-C818-4B05-8BE0-B79C715CCCE5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19972A-5985-4D54-AA64-AF901C297EE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729DFC-C1A4-4D4D-AAD1-27B85746EA72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2B0F5C-F788-4A57-94C3-C7027C6F9D7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D420E1-90C5-46FD-A3E5-FAB30F7B392E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2C3A7-C621-41D4-B32B-AF3B5D1BA8FD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9A2931-55CE-4BC0-8895-5ABC465DB439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9BD485-AC45-4546-9CE3-4CBFB175E0E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2" name="Picture 38" descr="linjer"/>
          <p:cNvPicPr>
            <a:picLocks noChangeAspect="1" noChangeArrowheads="1"/>
          </p:cNvPicPr>
          <p:nvPr/>
        </p:nvPicPr>
        <p:blipFill>
          <a:blip r:embed="rId13"/>
          <a:srcRect l="2243"/>
          <a:stretch>
            <a:fillRect/>
          </a:stretch>
        </p:blipFill>
        <p:spPr bwMode="auto">
          <a:xfrm>
            <a:off x="0" y="765175"/>
            <a:ext cx="1363663" cy="6092825"/>
          </a:xfrm>
          <a:prstGeom prst="rect">
            <a:avLst/>
          </a:prstGeom>
          <a:noFill/>
        </p:spPr>
      </p:pic>
      <p:grpSp>
        <p:nvGrpSpPr>
          <p:cNvPr id="1061" name="Group 37"/>
          <p:cNvGrpSpPr>
            <a:grpSpLocks/>
          </p:cNvGrpSpPr>
          <p:nvPr/>
        </p:nvGrpSpPr>
        <p:grpSpPr bwMode="auto">
          <a:xfrm>
            <a:off x="6011863" y="6284913"/>
            <a:ext cx="3132137" cy="558800"/>
            <a:chOff x="4268" y="3919"/>
            <a:chExt cx="1496" cy="286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ltGray">
            <a:xfrm>
              <a:off x="4268" y="3919"/>
              <a:ext cx="60" cy="286"/>
            </a:xfrm>
            <a:prstGeom prst="rect">
              <a:avLst/>
            </a:prstGeom>
            <a:solidFill>
              <a:srgbClr val="FFF50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ltGray">
            <a:xfrm>
              <a:off x="4412" y="3919"/>
              <a:ext cx="60" cy="286"/>
            </a:xfrm>
            <a:prstGeom prst="rect">
              <a:avLst/>
            </a:prstGeom>
            <a:solidFill>
              <a:srgbClr val="CCE70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ltGray">
            <a:xfrm>
              <a:off x="4555" y="3919"/>
              <a:ext cx="60" cy="286"/>
            </a:xfrm>
            <a:prstGeom prst="rect">
              <a:avLst/>
            </a:prstGeom>
            <a:solidFill>
              <a:srgbClr val="99CF1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ltGray">
            <a:xfrm>
              <a:off x="4699" y="3919"/>
              <a:ext cx="60" cy="286"/>
            </a:xfrm>
            <a:prstGeom prst="rect">
              <a:avLst/>
            </a:prstGeom>
            <a:solidFill>
              <a:srgbClr val="3A962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4" name="Rectangle 30"/>
            <p:cNvSpPr>
              <a:spLocks noChangeArrowheads="1"/>
            </p:cNvSpPr>
            <p:nvPr userDrawn="1"/>
          </p:nvSpPr>
          <p:spPr bwMode="ltGray">
            <a:xfrm>
              <a:off x="4842" y="3919"/>
              <a:ext cx="60" cy="286"/>
            </a:xfrm>
            <a:prstGeom prst="rect">
              <a:avLst/>
            </a:prstGeom>
            <a:solidFill>
              <a:srgbClr val="67C6D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5" name="Rectangle 31"/>
            <p:cNvSpPr>
              <a:spLocks noChangeArrowheads="1"/>
            </p:cNvSpPr>
            <p:nvPr userDrawn="1"/>
          </p:nvSpPr>
          <p:spPr bwMode="ltGray">
            <a:xfrm>
              <a:off x="4986" y="3919"/>
              <a:ext cx="60" cy="286"/>
            </a:xfrm>
            <a:prstGeom prst="rect">
              <a:avLst/>
            </a:prstGeom>
            <a:solidFill>
              <a:srgbClr val="4573B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6" name="Rectangle 32"/>
            <p:cNvSpPr>
              <a:spLocks noChangeArrowheads="1"/>
            </p:cNvSpPr>
            <p:nvPr userDrawn="1"/>
          </p:nvSpPr>
          <p:spPr bwMode="ltGray">
            <a:xfrm>
              <a:off x="5130" y="3919"/>
              <a:ext cx="60" cy="286"/>
            </a:xfrm>
            <a:prstGeom prst="rect">
              <a:avLst/>
            </a:prstGeom>
            <a:solidFill>
              <a:srgbClr val="0948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7" name="Rectangle 33"/>
            <p:cNvSpPr>
              <a:spLocks noChangeArrowheads="1"/>
            </p:cNvSpPr>
            <p:nvPr userDrawn="1"/>
          </p:nvSpPr>
          <p:spPr bwMode="ltGray">
            <a:xfrm>
              <a:off x="5273" y="3919"/>
              <a:ext cx="60" cy="286"/>
            </a:xfrm>
            <a:prstGeom prst="rect">
              <a:avLst/>
            </a:prstGeom>
            <a:solidFill>
              <a:srgbClr val="81017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8" name="Rectangle 34"/>
            <p:cNvSpPr>
              <a:spLocks noChangeArrowheads="1"/>
            </p:cNvSpPr>
            <p:nvPr userDrawn="1"/>
          </p:nvSpPr>
          <p:spPr bwMode="ltGray">
            <a:xfrm>
              <a:off x="5417" y="3919"/>
              <a:ext cx="60" cy="286"/>
            </a:xfrm>
            <a:prstGeom prst="rect">
              <a:avLst/>
            </a:prstGeom>
            <a:solidFill>
              <a:srgbClr val="CF02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59" name="Rectangle 35"/>
            <p:cNvSpPr>
              <a:spLocks noChangeArrowheads="1"/>
            </p:cNvSpPr>
            <p:nvPr userDrawn="1"/>
          </p:nvSpPr>
          <p:spPr bwMode="ltGray">
            <a:xfrm>
              <a:off x="5560" y="3919"/>
              <a:ext cx="60" cy="286"/>
            </a:xfrm>
            <a:prstGeom prst="rect">
              <a:avLst/>
            </a:prstGeom>
            <a:solidFill>
              <a:srgbClr val="F1148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1060" name="Rectangle 36"/>
            <p:cNvSpPr>
              <a:spLocks noChangeArrowheads="1"/>
            </p:cNvSpPr>
            <p:nvPr userDrawn="1"/>
          </p:nvSpPr>
          <p:spPr bwMode="ltGray">
            <a:xfrm>
              <a:off x="5704" y="3919"/>
              <a:ext cx="60" cy="286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031" name="Rectangle 7"/>
          <p:cNvSpPr>
            <a:spLocks noChangeArrowheads="1"/>
          </p:cNvSpPr>
          <p:nvPr/>
        </p:nvSpPr>
        <p:spPr bwMode="ltGray">
          <a:xfrm>
            <a:off x="0" y="0"/>
            <a:ext cx="9144000" cy="287338"/>
          </a:xfrm>
          <a:prstGeom prst="rect">
            <a:avLst/>
          </a:prstGeom>
          <a:solidFill>
            <a:srgbClr val="E3E3E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black">
          <a:xfrm>
            <a:off x="0" y="6462713"/>
            <a:ext cx="9144000" cy="3952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7813" y="788988"/>
            <a:ext cx="713898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2116138"/>
            <a:ext cx="7138987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179388" y="6532563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bg1"/>
                </a:solidFill>
              </a:defRPr>
            </a:lvl1pPr>
          </a:lstStyle>
          <a:p>
            <a:fld id="{26BA8A7F-BC85-46D2-B3E8-F58FD52C8478}" type="datetime1">
              <a:rPr lang="sv-SE"/>
              <a:pPr/>
              <a:t>2009-06-22</a:t>
            </a:fld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819900" y="6532563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7FE6AAE7-2B45-445F-8D4F-846FB91DB2EA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5651500" y="30163"/>
            <a:ext cx="330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sv-SE" sz="900"/>
              <a:t>Titel på bildserien</a:t>
            </a:r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blackWhite">
          <a:xfrm>
            <a:off x="2865438" y="6546850"/>
            <a:ext cx="37941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1000">
                <a:solidFill>
                  <a:schemeClr val="bg1"/>
                </a:solidFill>
              </a:rPr>
              <a:t>SELCABEL – En branschförening inom Teknikföretagens Branschgrupper</a:t>
            </a:r>
          </a:p>
        </p:txBody>
      </p:sp>
      <p:pic>
        <p:nvPicPr>
          <p:cNvPr id="1067" name="Picture 43" descr="Selcabl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27763" y="5300663"/>
            <a:ext cx="2540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266700" indent="-2667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777777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22300" indent="-1762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2000">
          <a:solidFill>
            <a:schemeClr val="tx1"/>
          </a:solidFill>
          <a:latin typeface="+mn-lt"/>
        </a:defRPr>
      </a:lvl2pPr>
      <a:lvl3pPr marL="977900" indent="-176213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1343025" indent="-18573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7018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21590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26162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30734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3530600" indent="-1793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rgbClr val="777777"/>
        </a:buClr>
        <a:buFont typeface="Arial Narrow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089259-6FC1-4EE7-82A9-66A2AD28AA92}" type="slidenum">
              <a:rPr lang="sv-SE"/>
              <a:pPr/>
              <a:t>1</a:t>
            </a:fld>
            <a:endParaRPr lang="sv-SE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blackWhite">
          <a:xfrm>
            <a:off x="971550" y="4005263"/>
            <a:ext cx="3240088" cy="1152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blackWhite">
          <a:xfrm>
            <a:off x="684213" y="3429000"/>
            <a:ext cx="2303462" cy="936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blackWhite">
          <a:xfrm>
            <a:off x="395288" y="3789363"/>
            <a:ext cx="2376487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blackWhite">
          <a:xfrm>
            <a:off x="539750" y="3573463"/>
            <a:ext cx="2376488" cy="935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blackWhite">
          <a:xfrm>
            <a:off x="755650" y="2420938"/>
            <a:ext cx="1728788" cy="1008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71" name="Oval 7"/>
          <p:cNvSpPr>
            <a:spLocks noChangeArrowheads="1"/>
          </p:cNvSpPr>
          <p:nvPr/>
        </p:nvSpPr>
        <p:spPr bwMode="blackWhite">
          <a:xfrm>
            <a:off x="1476375" y="2636838"/>
            <a:ext cx="1079500" cy="792162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blackWhite">
          <a:xfrm>
            <a:off x="1042988" y="3789363"/>
            <a:ext cx="1728787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73" name="Rectangle 9"/>
          <p:cNvSpPr>
            <a:spLocks noChangeArrowheads="1"/>
          </p:cNvSpPr>
          <p:nvPr/>
        </p:nvSpPr>
        <p:spPr bwMode="blackWhite">
          <a:xfrm>
            <a:off x="1187450" y="3933825"/>
            <a:ext cx="1223963" cy="574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74" name="Rectangle 10"/>
          <p:cNvSpPr>
            <a:spLocks noChangeArrowheads="1"/>
          </p:cNvSpPr>
          <p:nvPr/>
        </p:nvSpPr>
        <p:spPr bwMode="blackWhite">
          <a:xfrm>
            <a:off x="468313" y="3644900"/>
            <a:ext cx="3095625" cy="1439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75" name="Line 11"/>
          <p:cNvSpPr>
            <a:spLocks noChangeShapeType="1"/>
          </p:cNvSpPr>
          <p:nvPr/>
        </p:nvSpPr>
        <p:spPr bwMode="blackWhite">
          <a:xfrm>
            <a:off x="1619250" y="4221163"/>
            <a:ext cx="2016125" cy="64770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3676" name="Rectangle 12"/>
          <p:cNvSpPr>
            <a:spLocks noChangeArrowheads="1"/>
          </p:cNvSpPr>
          <p:nvPr/>
        </p:nvSpPr>
        <p:spPr bwMode="blackWhite">
          <a:xfrm>
            <a:off x="7092950" y="2349500"/>
            <a:ext cx="1439863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13677" name="Rectangle 13"/>
          <p:cNvSpPr>
            <a:spLocks noChangeArrowheads="1"/>
          </p:cNvSpPr>
          <p:nvPr/>
        </p:nvSpPr>
        <p:spPr bwMode="blackWhite">
          <a:xfrm>
            <a:off x="684213" y="2133600"/>
            <a:ext cx="1511300" cy="1366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sv-SE"/>
          </a:p>
        </p:txBody>
      </p:sp>
      <p:sp>
        <p:nvSpPr>
          <p:cNvPr id="17" name="textruta 16"/>
          <p:cNvSpPr txBox="1"/>
          <p:nvPr/>
        </p:nvSpPr>
        <p:spPr>
          <a:xfrm>
            <a:off x="2071670" y="1714488"/>
            <a:ext cx="311816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5400" dirty="0" smtClean="0"/>
              <a:t>SELCABLE</a:t>
            </a:r>
          </a:p>
          <a:p>
            <a:pPr algn="ctr"/>
            <a:r>
              <a:rPr lang="sv-SE" sz="5400" dirty="0" smtClean="0"/>
              <a:t>Vårmöte</a:t>
            </a:r>
          </a:p>
          <a:p>
            <a:pPr algn="ctr"/>
            <a:r>
              <a:rPr lang="sv-SE" sz="5400" dirty="0" smtClean="0"/>
              <a:t>2009-05-27</a:t>
            </a:r>
            <a:endParaRPr lang="sv-SE" sz="5400" dirty="0"/>
          </a:p>
        </p:txBody>
      </p:sp>
      <p:pic>
        <p:nvPicPr>
          <p:cNvPr id="18" name="Bildobjekt 17" descr="88CB2892_LOW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714356"/>
            <a:ext cx="3014658" cy="2111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10</a:t>
            </a:fld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3"/>
            <a:ext cx="4448979" cy="5944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7138987" cy="568310"/>
          </a:xfrm>
        </p:spPr>
        <p:txBody>
          <a:bodyPr/>
          <a:lstStyle/>
          <a:p>
            <a:r>
              <a:rPr lang="sv-SE" sz="2800" dirty="0" smtClean="0"/>
              <a:t>4. Uppdatering av Budget 2009</a:t>
            </a:r>
            <a:endParaRPr lang="sv-SE" sz="28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11</a:t>
            </a:fld>
            <a:endParaRPr lang="sv-SE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928670"/>
            <a:ext cx="4327939" cy="5447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00166" y="857232"/>
            <a:ext cx="7381905" cy="4429156"/>
          </a:xfrm>
        </p:spPr>
        <p:txBody>
          <a:bodyPr/>
          <a:lstStyle/>
          <a:p>
            <a:pPr>
              <a:buNone/>
            </a:pP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Rapport från </a:t>
            </a:r>
            <a:r>
              <a:rPr lang="sv-SE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SELCABLEs</a:t>
            </a: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arbetsgrupp CPD 	</a:t>
            </a:r>
            <a:r>
              <a:rPr lang="sv-SE" sz="2400" dirty="0"/>
              <a:t> </a:t>
            </a:r>
            <a:r>
              <a:rPr lang="sv-SE" sz="2400" dirty="0" smtClean="0"/>
              <a:t>           </a:t>
            </a:r>
            <a:r>
              <a:rPr lang="sv-SE" sz="16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Kenneth J</a:t>
            </a:r>
          </a:p>
          <a:p>
            <a:pPr>
              <a:buNone/>
            </a:pP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Rapport från </a:t>
            </a:r>
            <a:r>
              <a:rPr lang="sv-SE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SELCABLEs</a:t>
            </a: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miljögrupp 			BM</a:t>
            </a:r>
          </a:p>
          <a:p>
            <a:pPr>
              <a:buNone/>
            </a:pP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Rapport om Elsäkerhet 				BM</a:t>
            </a:r>
          </a:p>
          <a:p>
            <a:pPr>
              <a:buNone/>
            </a:pP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Behov av KL 08 på engelska 				</a:t>
            </a:r>
            <a:r>
              <a:rPr lang="sv-SE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Ordf</a:t>
            </a:r>
            <a:endParaRPr lang="sv-SE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 Rapport från standardisering av kabeltrummor 		BM</a:t>
            </a:r>
          </a:p>
          <a:p>
            <a:pPr>
              <a:buNone/>
            </a:pP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Leveransstatistik SELCABLE 2008</a:t>
            </a:r>
            <a:r>
              <a:rPr lang="sv-S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			</a:t>
            </a:r>
            <a:r>
              <a:rPr lang="sv-SE" sz="2400" dirty="0"/>
              <a:t>AÖ</a:t>
            </a:r>
          </a:p>
          <a:p>
            <a:pPr>
              <a:buNone/>
            </a:pPr>
            <a:r>
              <a:rPr lang="sv-SE" sz="2400" dirty="0"/>
              <a:t>11 Hemsida 						AÖ</a:t>
            </a:r>
          </a:p>
          <a:p>
            <a:pPr>
              <a:buNone/>
            </a:pPr>
            <a:r>
              <a:rPr lang="sv-SE" sz="2400" dirty="0"/>
              <a:t>12 EUROPACABLE – ny organisation 			</a:t>
            </a:r>
            <a:r>
              <a:rPr lang="sv-SE" sz="2400" dirty="0" err="1" smtClean="0"/>
              <a:t>Ordf</a:t>
            </a:r>
            <a:endParaRPr lang="sv-SE" sz="2400" dirty="0"/>
          </a:p>
          <a:p>
            <a:pPr>
              <a:buNone/>
            </a:pPr>
            <a:endParaRPr lang="sv-SE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47813" y="788989"/>
            <a:ext cx="2524121" cy="639748"/>
          </a:xfrm>
        </p:spPr>
        <p:txBody>
          <a:bodyPr/>
          <a:lstStyle/>
          <a:p>
            <a:r>
              <a:rPr lang="sv-SE" dirty="0" smtClean="0"/>
              <a:t>Program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57290" y="1857364"/>
            <a:ext cx="7572428" cy="3143272"/>
          </a:xfrm>
        </p:spPr>
        <p:txBody>
          <a:bodyPr/>
          <a:lstStyle/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09.00 – 09.30	Samling med kaffe </a:t>
            </a:r>
          </a:p>
          <a:p>
            <a:pPr>
              <a:buNone/>
            </a:pPr>
            <a:endParaRPr lang="sv-SE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09.30 – 10.00	Stadgeenligt Föreningsmöte 	 </a:t>
            </a:r>
          </a:p>
          <a:p>
            <a:pPr>
              <a:buNone/>
            </a:pPr>
            <a:endParaRPr lang="sv-SE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10.00 – 13.00	SELCABLE Vårmöte enligt bifogad agenda</a:t>
            </a:r>
          </a:p>
          <a:p>
            <a:pPr>
              <a:buNone/>
            </a:pPr>
            <a:r>
              <a:rPr lang="sv-SE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sv-SE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13.00 </a:t>
            </a: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14.00	Avslutande gemensam lunch </a:t>
            </a: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på </a:t>
            </a:r>
            <a:r>
              <a:rPr lang="sv-SE" sz="2400" dirty="0" smtClean="0"/>
              <a:t>Teknikföretagen</a:t>
            </a:r>
            <a:endParaRPr lang="sv-S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14480" y="571480"/>
            <a:ext cx="6924673" cy="571504"/>
          </a:xfrm>
        </p:spPr>
        <p:txBody>
          <a:bodyPr/>
          <a:lstStyle/>
          <a:p>
            <a:r>
              <a:rPr lang="sv-SE" dirty="0" smtClean="0"/>
              <a:t>Föreningsmöte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43042" y="1500174"/>
            <a:ext cx="7138987" cy="4121150"/>
          </a:xfrm>
        </p:spPr>
        <p:txBody>
          <a:bodyPr/>
          <a:lstStyle/>
          <a:p>
            <a:pPr>
              <a:buNone/>
            </a:pPr>
            <a:r>
              <a:rPr lang="sv-SE" sz="2000" dirty="0" smtClean="0"/>
              <a:t>1.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Föreningsmötets 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öppnande.</a:t>
            </a: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Val av mötesordförande och protokollförare för mötet</a:t>
            </a: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Godkännande av föreslagen dagordning</a:t>
            </a: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Upprättande och godkännande av röstlängd</a:t>
            </a: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Val av justeringsman att jämte ordföranden justera mötets protokoll</a:t>
            </a: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Prövning av om föreningsmötet blivit behörigen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sammankallat</a:t>
            </a:r>
            <a:b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2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§ 9 </a:t>
            </a:r>
            <a:r>
              <a:rPr lang="sv-SE" sz="20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Kallelse </a:t>
            </a:r>
            <a:r>
              <a:rPr lang="sv-SE" sz="2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till föreningsmötet, med dagordning, skall ut sändas </a:t>
            </a:r>
            <a:r>
              <a:rPr lang="sv-SE" sz="20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    tidigast </a:t>
            </a:r>
            <a:r>
              <a:rPr lang="sv-SE" sz="2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veckor och senast 1 vecka före mötet.</a:t>
            </a:r>
          </a:p>
          <a:p>
            <a:pPr>
              <a:buNone/>
            </a:pPr>
            <a:endParaRPr lang="sv-SE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47813" y="788989"/>
            <a:ext cx="7138987" cy="711186"/>
          </a:xfrm>
        </p:spPr>
        <p:txBody>
          <a:bodyPr/>
          <a:lstStyle/>
          <a:p>
            <a:r>
              <a:rPr lang="sv-SE" sz="2400" dirty="0" smtClean="0"/>
              <a:t>7. Framläggande </a:t>
            </a:r>
            <a:r>
              <a:rPr lang="sv-SE" sz="2400" dirty="0"/>
              <a:t>av årsbokslut för år 2008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blackWhite">
          <a:xfrm>
            <a:off x="1785918" y="1285860"/>
            <a:ext cx="3908169" cy="492922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00166" y="714356"/>
            <a:ext cx="7138987" cy="5000660"/>
          </a:xfrm>
        </p:spPr>
        <p:txBody>
          <a:bodyPr/>
          <a:lstStyle/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8. Fastställelse av årsbokslut år 2008</a:t>
            </a:r>
          </a:p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9. Val av styrelse 2009 – </a:t>
            </a:r>
            <a: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2011</a:t>
            </a:r>
            <a:br>
              <a:rPr lang="sv-SE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Olsson Stefan,	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sv-SE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Nexans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IKO Sweden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</a:t>
            </a:r>
            <a:b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Andersson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Tomas 	</a:t>
            </a:r>
            <a:r>
              <a:rPr lang="sv-S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Draka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Kabel Sverige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</a:t>
            </a:r>
            <a:b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Lars G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Carlsson</a:t>
            </a:r>
            <a:r>
              <a:rPr lang="sv-SE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ABB AB</a:t>
            </a:r>
            <a:b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Kreuger 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Magnus, 	Ericsson Network Technologies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</a:t>
            </a:r>
            <a:b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Bladh 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Jan 	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sv-SE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Alstermo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Produktion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</a:t>
            </a: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Westerberg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Johan	Dahréntråd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</a:t>
            </a:r>
            <a:b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Mirveus Bernt		</a:t>
            </a:r>
            <a:r>
              <a:rPr lang="sv-SE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Selcable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NKTF</a:t>
            </a:r>
            <a:endParaRPr lang="sv-SE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10. Val av valberedning</a:t>
            </a:r>
          </a:p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11. Ansvarsfrihet för styrelsen</a:t>
            </a:r>
          </a:p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12. Medlemsfrågor</a:t>
            </a:r>
          </a:p>
          <a:p>
            <a:pPr>
              <a:buNone/>
            </a:pPr>
            <a:r>
              <a:rPr lang="sv-SE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13. Föreningsmötet avslutas</a:t>
            </a:r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85918" y="500042"/>
            <a:ext cx="1952617" cy="568310"/>
          </a:xfrm>
        </p:spPr>
        <p:txBody>
          <a:bodyPr/>
          <a:lstStyle/>
          <a:p>
            <a:r>
              <a:rPr lang="sv-SE" dirty="0" smtClean="0"/>
              <a:t>Vårmöte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71604" y="1071546"/>
            <a:ext cx="7138987" cy="4121150"/>
          </a:xfrm>
        </p:spPr>
        <p:txBody>
          <a:bodyPr/>
          <a:lstStyle/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Genomgång av föregående protokoll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</a:t>
            </a:r>
            <a:r>
              <a:rPr lang="sv-SE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Ordf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Godkännande av dagordning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</a:t>
            </a:r>
            <a:r>
              <a:rPr lang="sv-SE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Ordf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Verksamhetsberättelse och Resultatrapport 2008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          </a:t>
            </a:r>
            <a:r>
              <a:rPr lang="sv-SE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sekr/BM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Uppdatering av budget 2009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AÖ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Rapport från </a:t>
            </a:r>
            <a:r>
              <a:rPr lang="sv-S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SELCABLEs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arbetsgrupp CPD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       </a:t>
            </a:r>
            <a:r>
              <a:rPr lang="sv-SE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Kenneth </a:t>
            </a:r>
            <a:r>
              <a:rPr lang="sv-S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Rapport från </a:t>
            </a:r>
            <a:r>
              <a:rPr lang="sv-S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SELCABLEs</a:t>
            </a: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miljögrupp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BM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Rapport om Elsäkerhet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	BM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Behov av KL 08 på engelska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</a:t>
            </a:r>
            <a:r>
              <a:rPr lang="sv-SE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Ordf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 Rapport från standardisering av kabeltrummor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BM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sv-S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Leveransstatistik SELCABLE 2008 </a:t>
            </a:r>
            <a:r>
              <a:rPr lang="sv-SE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		AÖ</a:t>
            </a:r>
            <a:endParaRPr lang="sv-S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00166" y="500042"/>
            <a:ext cx="7138987" cy="4121150"/>
          </a:xfrm>
        </p:spPr>
        <p:txBody>
          <a:bodyPr/>
          <a:lstStyle/>
          <a:p>
            <a:pPr>
              <a:buNone/>
            </a:pPr>
            <a:r>
              <a:rPr lang="sv-SE" sz="2000" dirty="0"/>
              <a:t>11 Hemsida </a:t>
            </a:r>
            <a:r>
              <a:rPr lang="sv-SE" sz="2000" dirty="0" smtClean="0"/>
              <a:t>						AÖ</a:t>
            </a:r>
            <a:endParaRPr lang="sv-SE" sz="2000" dirty="0"/>
          </a:p>
          <a:p>
            <a:pPr>
              <a:buNone/>
            </a:pPr>
            <a:r>
              <a:rPr lang="sv-SE" sz="2000" dirty="0"/>
              <a:t>12 EUROPACABLE – ny organisation </a:t>
            </a:r>
            <a:r>
              <a:rPr lang="sv-SE" sz="2000" dirty="0" smtClean="0"/>
              <a:t>				</a:t>
            </a:r>
            <a:r>
              <a:rPr lang="sv-SE" sz="2000" dirty="0" err="1" smtClean="0"/>
              <a:t>Ordf</a:t>
            </a:r>
            <a:endParaRPr lang="sv-SE" sz="2000" dirty="0"/>
          </a:p>
          <a:p>
            <a:pPr>
              <a:buNone/>
            </a:pPr>
            <a:r>
              <a:rPr lang="sv-SE" sz="2000" dirty="0"/>
              <a:t>13 </a:t>
            </a:r>
            <a:r>
              <a:rPr lang="sv-SE" sz="2000" dirty="0" err="1"/>
              <a:t>Europacable</a:t>
            </a:r>
            <a:r>
              <a:rPr lang="sv-SE" sz="2000" dirty="0"/>
              <a:t> – kort rapport från varje område</a:t>
            </a:r>
          </a:p>
          <a:p>
            <a:pPr>
              <a:buNone/>
            </a:pPr>
            <a:r>
              <a:rPr lang="sv-SE" sz="2000" dirty="0" smtClean="0"/>
              <a:t>		</a:t>
            </a:r>
            <a:r>
              <a:rPr lang="sv-SE" sz="1600" dirty="0" smtClean="0"/>
              <a:t>Council 					Stefan </a:t>
            </a:r>
            <a:r>
              <a:rPr lang="sv-SE" sz="1600" dirty="0"/>
              <a:t>Olsson</a:t>
            </a:r>
          </a:p>
          <a:p>
            <a:pPr>
              <a:buNone/>
            </a:pPr>
            <a:r>
              <a:rPr lang="sv-SE" sz="1600" dirty="0" smtClean="0"/>
              <a:t>		</a:t>
            </a:r>
            <a:r>
              <a:rPr lang="sv-SE" sz="1600" dirty="0" err="1" smtClean="0"/>
              <a:t>EPC/Ind</a:t>
            </a:r>
            <a:r>
              <a:rPr lang="sv-SE" sz="1600" dirty="0" smtClean="0"/>
              <a:t> 					Stefan </a:t>
            </a:r>
            <a:r>
              <a:rPr lang="sv-SE" sz="1600" dirty="0"/>
              <a:t>Olsson</a:t>
            </a:r>
          </a:p>
          <a:p>
            <a:pPr>
              <a:buNone/>
            </a:pPr>
            <a:r>
              <a:rPr lang="sv-SE" sz="1600" dirty="0" smtClean="0"/>
              <a:t>		</a:t>
            </a:r>
            <a:r>
              <a:rPr lang="sv-SE" sz="1600" dirty="0" err="1" smtClean="0"/>
              <a:t>EPC/Utilities</a:t>
            </a:r>
            <a:r>
              <a:rPr lang="sv-SE" sz="1600" dirty="0" smtClean="0"/>
              <a:t> 				Stefan </a:t>
            </a:r>
            <a:r>
              <a:rPr lang="sv-SE" sz="1600" dirty="0"/>
              <a:t>Olsson</a:t>
            </a:r>
          </a:p>
          <a:p>
            <a:pPr>
              <a:buNone/>
            </a:pPr>
            <a:r>
              <a:rPr lang="sv-SE" sz="1600" dirty="0"/>
              <a:t>	</a:t>
            </a:r>
            <a:r>
              <a:rPr lang="sv-SE" sz="1600" dirty="0" smtClean="0"/>
              <a:t>	ETC 				</a:t>
            </a:r>
            <a:r>
              <a:rPr lang="sv-SE" sz="1600" dirty="0"/>
              <a:t> </a:t>
            </a:r>
            <a:r>
              <a:rPr lang="sv-SE" sz="1600" dirty="0" smtClean="0"/>
              <a:t>           Magnus Kreuger</a:t>
            </a:r>
            <a:endParaRPr lang="sv-SE" sz="1600" dirty="0"/>
          </a:p>
          <a:p>
            <a:pPr>
              <a:buNone/>
            </a:pPr>
            <a:r>
              <a:rPr lang="sv-SE" sz="1600" dirty="0"/>
              <a:t>	</a:t>
            </a:r>
            <a:r>
              <a:rPr lang="sv-SE" sz="1600" dirty="0" smtClean="0"/>
              <a:t>	EWWG 				             Johan </a:t>
            </a:r>
            <a:r>
              <a:rPr lang="sv-SE" sz="1600" dirty="0"/>
              <a:t>Westberg</a:t>
            </a:r>
          </a:p>
          <a:p>
            <a:pPr>
              <a:buNone/>
            </a:pPr>
            <a:r>
              <a:rPr lang="sv-SE" sz="1600" dirty="0"/>
              <a:t>	</a:t>
            </a:r>
            <a:r>
              <a:rPr lang="sv-SE" sz="1600" dirty="0" smtClean="0"/>
              <a:t>	</a:t>
            </a:r>
            <a:r>
              <a:rPr lang="sv-SE" sz="1600" dirty="0" err="1" smtClean="0"/>
              <a:t>Accessories</a:t>
            </a:r>
            <a:r>
              <a:rPr lang="sv-SE" sz="1600" dirty="0" smtClean="0"/>
              <a:t> 			             Lars </a:t>
            </a:r>
            <a:r>
              <a:rPr lang="sv-SE" sz="1600" dirty="0"/>
              <a:t>G Carlsson</a:t>
            </a:r>
          </a:p>
          <a:p>
            <a:pPr>
              <a:buNone/>
            </a:pPr>
            <a:r>
              <a:rPr lang="sv-SE" sz="1600" dirty="0" smtClean="0"/>
              <a:t>		CORD 					Bernt </a:t>
            </a:r>
            <a:r>
              <a:rPr lang="sv-SE" sz="1600" dirty="0" err="1"/>
              <a:t>Mirvéus</a:t>
            </a:r>
            <a:endParaRPr lang="sv-SE" sz="1600" dirty="0"/>
          </a:p>
          <a:p>
            <a:pPr>
              <a:buNone/>
            </a:pPr>
            <a:r>
              <a:rPr lang="sv-SE" sz="2000" dirty="0"/>
              <a:t>14 Övriga frågor </a:t>
            </a:r>
            <a:r>
              <a:rPr lang="sv-SE" sz="2000" dirty="0" smtClean="0"/>
              <a:t>			</a:t>
            </a:r>
            <a:r>
              <a:rPr lang="sv-SE" sz="2000" dirty="0" err="1" smtClean="0"/>
              <a:t>Ordf</a:t>
            </a:r>
            <a:endParaRPr lang="sv-SE" sz="2000" dirty="0"/>
          </a:p>
          <a:p>
            <a:pPr>
              <a:buNone/>
            </a:pPr>
            <a:r>
              <a:rPr lang="sv-SE" sz="2000" dirty="0"/>
              <a:t>15 Nästa Sammanträde </a:t>
            </a:r>
            <a:r>
              <a:rPr lang="sv-SE" sz="2000" dirty="0" err="1"/>
              <a:t>Ordf</a:t>
            </a:r>
            <a:endParaRPr lang="sv-SE" sz="2000" dirty="0"/>
          </a:p>
          <a:p>
            <a:pPr>
              <a:buNone/>
            </a:pPr>
            <a:r>
              <a:rPr lang="sv-SE" sz="2000" dirty="0"/>
              <a:t>16 Mötet avslutas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47813" y="642918"/>
            <a:ext cx="7138987" cy="568310"/>
          </a:xfrm>
        </p:spPr>
        <p:txBody>
          <a:bodyPr/>
          <a:lstStyle/>
          <a:p>
            <a:r>
              <a:rPr lang="sv-SE" sz="2000" dirty="0">
                <a:solidFill>
                  <a:schemeClr val="tx1"/>
                </a:solidFill>
              </a:rPr>
              <a:t>3 Verksamhetsberättelse och Resultatrapport 2008 	          </a:t>
            </a:r>
            <a:r>
              <a:rPr lang="sv-SE" dirty="0">
                <a:solidFill>
                  <a:schemeClr val="tx1"/>
                </a:solidFill>
              </a:rPr>
              <a:t/>
            </a:r>
            <a:br>
              <a:rPr lang="sv-SE" dirty="0">
                <a:solidFill>
                  <a:schemeClr val="tx1"/>
                </a:solidFill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28662" y="1142984"/>
            <a:ext cx="7929618" cy="4121150"/>
          </a:xfrm>
        </p:spPr>
        <p:txBody>
          <a:bodyPr/>
          <a:lstStyle/>
          <a:p>
            <a:pPr>
              <a:buNone/>
            </a:pPr>
            <a:r>
              <a:rPr lang="sv-SE" sz="1800" b="1" dirty="0" smtClean="0"/>
              <a:t>Medlemmar</a:t>
            </a:r>
            <a:br>
              <a:rPr lang="sv-SE" sz="1800" b="1" dirty="0" smtClean="0"/>
            </a:br>
            <a:r>
              <a:rPr lang="sv-SE" sz="1800" dirty="0" smtClean="0"/>
              <a:t>Föreningen har under 2008 haft 6 medlemmar</a:t>
            </a:r>
            <a:endParaRPr lang="sv-SE" sz="1800" b="1" dirty="0" smtClean="0"/>
          </a:p>
          <a:p>
            <a:pPr lvl="0">
              <a:buNone/>
            </a:pPr>
            <a:r>
              <a:rPr lang="sv-SE" sz="1800" b="1" dirty="0" smtClean="0"/>
              <a:t>Styrelse</a:t>
            </a:r>
            <a:br>
              <a:rPr lang="sv-SE" sz="1800" b="1" dirty="0" smtClean="0"/>
            </a:br>
            <a:r>
              <a:rPr lang="sv-SE" sz="1800" dirty="0" smtClean="0"/>
              <a:t>Föreningens styrelse har under 2008 utgjorts av</a:t>
            </a:r>
            <a:br>
              <a:rPr lang="sv-SE" sz="1800" dirty="0" smtClean="0"/>
            </a:br>
            <a:r>
              <a:rPr lang="sv-SE" sz="1000" dirty="0" smtClean="0"/>
              <a:t/>
            </a:r>
            <a:br>
              <a:rPr lang="sv-SE" sz="1000" dirty="0" smtClean="0"/>
            </a:br>
            <a:r>
              <a:rPr lang="sv-SE" sz="1800" dirty="0" smtClean="0"/>
              <a:t>Stefan Olsson,		</a:t>
            </a:r>
            <a:r>
              <a:rPr lang="sv-SE" sz="1800" dirty="0" err="1" smtClean="0"/>
              <a:t>Nexans</a:t>
            </a:r>
            <a:r>
              <a:rPr lang="sv-SE" sz="1800" dirty="0" smtClean="0"/>
              <a:t> IKO Sweden AB</a:t>
            </a:r>
            <a:br>
              <a:rPr lang="sv-SE" sz="1800" dirty="0" smtClean="0"/>
            </a:br>
            <a:r>
              <a:rPr lang="sv-SE" sz="1800" dirty="0" smtClean="0"/>
              <a:t>Jan Bladh		</a:t>
            </a:r>
            <a:r>
              <a:rPr lang="sv-SE" sz="1800" dirty="0" err="1" smtClean="0"/>
              <a:t>Amokabel</a:t>
            </a:r>
            <a:r>
              <a:rPr lang="sv-SE" sz="1800" dirty="0" smtClean="0"/>
              <a:t/>
            </a:r>
            <a:br>
              <a:rPr lang="sv-SE" sz="1800" dirty="0" smtClean="0"/>
            </a:br>
            <a:r>
              <a:rPr lang="sv-SE" sz="1800" dirty="0" smtClean="0"/>
              <a:t>Tomas Andersson		</a:t>
            </a:r>
            <a:r>
              <a:rPr lang="sv-SE" sz="1800" dirty="0" err="1" smtClean="0"/>
              <a:t>Draka</a:t>
            </a:r>
            <a:r>
              <a:rPr lang="sv-SE" sz="1800" dirty="0" smtClean="0"/>
              <a:t> Kabel Sverige AB</a:t>
            </a:r>
            <a:br>
              <a:rPr lang="sv-SE" sz="1800" dirty="0" smtClean="0"/>
            </a:br>
            <a:r>
              <a:rPr lang="sv-SE" sz="1800" dirty="0" smtClean="0"/>
              <a:t>Mirveus Bernt		SELCABLE</a:t>
            </a:r>
            <a:br>
              <a:rPr lang="sv-SE" sz="1800" dirty="0" smtClean="0"/>
            </a:br>
            <a:r>
              <a:rPr lang="sv-SE" sz="1800" dirty="0" smtClean="0"/>
              <a:t>Magnus Kreuger		Ericsson Network Technologies AB</a:t>
            </a:r>
            <a:br>
              <a:rPr lang="sv-SE" sz="1800" dirty="0" smtClean="0"/>
            </a:br>
            <a:r>
              <a:rPr lang="sv-SE" sz="1800" dirty="0" smtClean="0"/>
              <a:t>Lars G Carlsson		ABB AB				Fr.o.m. 081127</a:t>
            </a:r>
            <a:br>
              <a:rPr lang="sv-SE" sz="1800" dirty="0" smtClean="0"/>
            </a:br>
            <a:r>
              <a:rPr lang="sv-SE" sz="1800" dirty="0" smtClean="0"/>
              <a:t>Hans Åke Jönsson	ABB AB 				T. o. m. 081127</a:t>
            </a:r>
            <a:br>
              <a:rPr lang="sv-SE" sz="1800" dirty="0" smtClean="0"/>
            </a:br>
            <a:r>
              <a:rPr lang="sv-SE" sz="1800" dirty="0" smtClean="0"/>
              <a:t>Christer Samuelsson	Dahréntråd AB</a:t>
            </a:r>
            <a:endParaRPr lang="en-GB" sz="2000" dirty="0"/>
          </a:p>
          <a:p>
            <a:pPr>
              <a:buNone/>
            </a:pPr>
            <a:r>
              <a:rPr lang="en-GB" sz="1800" b="1" dirty="0" err="1" smtClean="0"/>
              <a:t>Föreningsmöten</a:t>
            </a:r>
            <a:r>
              <a:rPr lang="en-GB" sz="1800" b="1" dirty="0" smtClean="0"/>
              <a:t/>
            </a:r>
            <a:br>
              <a:rPr lang="en-GB" sz="1800" b="1" dirty="0" smtClean="0"/>
            </a:br>
            <a:r>
              <a:rPr lang="en-GB" sz="1800" dirty="0" err="1" smtClean="0"/>
              <a:t>Föreningens</a:t>
            </a:r>
            <a:r>
              <a:rPr lang="en-GB" sz="1800" dirty="0" smtClean="0"/>
              <a:t> </a:t>
            </a:r>
            <a:r>
              <a:rPr lang="en-GB" sz="1800" dirty="0" err="1" smtClean="0"/>
              <a:t>vårmöte</a:t>
            </a:r>
            <a:r>
              <a:rPr lang="en-GB" sz="1800" dirty="0" smtClean="0"/>
              <a:t> </a:t>
            </a:r>
            <a:r>
              <a:rPr lang="en-GB" sz="1800" dirty="0" err="1" smtClean="0"/>
              <a:t>ägde</a:t>
            </a:r>
            <a:r>
              <a:rPr lang="en-GB" sz="1800" dirty="0" smtClean="0"/>
              <a:t> rum den 20 </a:t>
            </a:r>
            <a:r>
              <a:rPr lang="en-GB" sz="1800" dirty="0" err="1" smtClean="0"/>
              <a:t>maj</a:t>
            </a:r>
            <a:r>
              <a:rPr lang="en-GB" sz="1800" dirty="0" smtClean="0"/>
              <a:t> </a:t>
            </a:r>
            <a:r>
              <a:rPr lang="en-GB" sz="1800" dirty="0" err="1" smtClean="0"/>
              <a:t>på</a:t>
            </a:r>
            <a:r>
              <a:rPr lang="en-GB" sz="1800" dirty="0" smtClean="0"/>
              <a:t> </a:t>
            </a:r>
            <a:br>
              <a:rPr lang="en-GB" sz="1800" dirty="0" smtClean="0"/>
            </a:br>
            <a:r>
              <a:rPr lang="en-GB" sz="1800" dirty="0" smtClean="0"/>
              <a:t>Teknikföretagen med </a:t>
            </a:r>
            <a:r>
              <a:rPr lang="en-GB" sz="1800" dirty="0" err="1" smtClean="0"/>
              <a:t>fokus</a:t>
            </a:r>
            <a:r>
              <a:rPr lang="en-GB" sz="1800" dirty="0" smtClean="0"/>
              <a:t> </a:t>
            </a:r>
            <a:r>
              <a:rPr lang="en-GB" sz="1800" dirty="0" err="1" smtClean="0"/>
              <a:t>på</a:t>
            </a:r>
            <a:r>
              <a:rPr lang="en-GB" sz="1800" dirty="0" smtClean="0"/>
              <a:t> </a:t>
            </a:r>
            <a:r>
              <a:rPr lang="en-GB" sz="1800" dirty="0" err="1" smtClean="0"/>
              <a:t>arbetet</a:t>
            </a:r>
            <a:r>
              <a:rPr lang="en-GB" sz="1800" dirty="0" smtClean="0"/>
              <a:t> med CPD. </a:t>
            </a:r>
            <a:br>
              <a:rPr lang="en-GB" sz="1800" dirty="0" smtClean="0"/>
            </a:br>
            <a:r>
              <a:rPr lang="en-GB" sz="1800" dirty="0" err="1" smtClean="0"/>
              <a:t>Höstmötet</a:t>
            </a:r>
            <a:r>
              <a:rPr lang="en-GB" sz="1800" dirty="0" smtClean="0"/>
              <a:t> </a:t>
            </a:r>
            <a:r>
              <a:rPr lang="en-GB" sz="1800" dirty="0" err="1" smtClean="0"/>
              <a:t>ägde</a:t>
            </a:r>
            <a:r>
              <a:rPr lang="en-GB" sz="1800" dirty="0" smtClean="0"/>
              <a:t> rum den 26 </a:t>
            </a:r>
            <a:r>
              <a:rPr lang="en-GB" sz="1800" dirty="0" err="1" smtClean="0"/>
              <a:t>november</a:t>
            </a:r>
            <a:r>
              <a:rPr lang="en-GB" sz="1800" dirty="0" smtClean="0"/>
              <a:t> </a:t>
            </a:r>
            <a:r>
              <a:rPr lang="en-GB" sz="1800" dirty="0" err="1" smtClean="0"/>
              <a:t>på</a:t>
            </a:r>
            <a:r>
              <a:rPr lang="en-GB" sz="1800" dirty="0" smtClean="0"/>
              <a:t> </a:t>
            </a:r>
            <a:br>
              <a:rPr lang="en-GB" sz="1800" dirty="0" smtClean="0"/>
            </a:br>
            <a:r>
              <a:rPr lang="en-GB" sz="1800" dirty="0" smtClean="0"/>
              <a:t>Teknikföretagen. </a:t>
            </a:r>
            <a:endParaRPr lang="en-GB" sz="18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00166" y="1643050"/>
            <a:ext cx="7138987" cy="4121150"/>
          </a:xfrm>
        </p:spPr>
        <p:txBody>
          <a:bodyPr/>
          <a:lstStyle/>
          <a:p>
            <a:pPr>
              <a:buNone/>
            </a:pPr>
            <a:r>
              <a:rPr lang="sv-SE" sz="1800" b="1" dirty="0" smtClean="0"/>
              <a:t>SELCABLE har under 2008 varit aktivt i följande frågor/aktiviteter;</a:t>
            </a:r>
          </a:p>
          <a:p>
            <a:r>
              <a:rPr lang="sv-SE" sz="1800" dirty="0" smtClean="0"/>
              <a:t>Översyn av </a:t>
            </a:r>
            <a:r>
              <a:rPr lang="sv-SE" sz="1800" dirty="0" err="1" smtClean="0"/>
              <a:t>miljövarudeklarationer</a:t>
            </a:r>
            <a:r>
              <a:rPr lang="sv-SE" sz="1800" dirty="0" smtClean="0"/>
              <a:t> med SEG</a:t>
            </a:r>
          </a:p>
          <a:p>
            <a:r>
              <a:rPr lang="sv-SE" sz="1800" dirty="0" smtClean="0"/>
              <a:t>Medverkat aktivt i </a:t>
            </a:r>
            <a:r>
              <a:rPr lang="sv-SE" sz="1800" dirty="0" err="1" smtClean="0"/>
              <a:t>EUROPACABLEs</a:t>
            </a:r>
            <a:r>
              <a:rPr lang="sv-SE" sz="1800" dirty="0" smtClean="0"/>
              <a:t> miljögrupp ECOE</a:t>
            </a:r>
          </a:p>
          <a:p>
            <a:r>
              <a:rPr lang="sv-SE" sz="1800" dirty="0" smtClean="0"/>
              <a:t>Ny uppdaterad leveransbestämmelse KL 08 som ansluter till NL 01</a:t>
            </a:r>
          </a:p>
          <a:p>
            <a:r>
              <a:rPr lang="sv-SE" sz="1800" dirty="0" err="1" smtClean="0"/>
              <a:t>SELCABLEs</a:t>
            </a:r>
            <a:r>
              <a:rPr lang="sv-SE" sz="1800" dirty="0" smtClean="0"/>
              <a:t> arbetsgrupp CPD genomförde ett seminarium den 16 september med 20 deltagare från medlemsföretagen</a:t>
            </a:r>
          </a:p>
          <a:p>
            <a:r>
              <a:rPr lang="sv-SE" sz="1800" dirty="0" smtClean="0"/>
              <a:t>Sammanställt rapport till EUROPACABLE avseende läget i Sverige för underjordskabel</a:t>
            </a:r>
          </a:p>
          <a:p>
            <a:r>
              <a:rPr lang="sv-SE" sz="1800" dirty="0" smtClean="0"/>
              <a:t>Initierat ett nordiskt samarbete inom området ”</a:t>
            </a:r>
            <a:r>
              <a:rPr lang="sv-SE" sz="1800" dirty="0" err="1" smtClean="0"/>
              <a:t>Electrical</a:t>
            </a:r>
            <a:r>
              <a:rPr lang="sv-SE" sz="1800" dirty="0" smtClean="0"/>
              <a:t> </a:t>
            </a:r>
            <a:r>
              <a:rPr lang="sv-SE" sz="1800" dirty="0" err="1" smtClean="0"/>
              <a:t>Safety</a:t>
            </a:r>
            <a:r>
              <a:rPr lang="sv-SE" sz="1800" dirty="0" smtClean="0"/>
              <a:t>”</a:t>
            </a:r>
          </a:p>
          <a:p>
            <a:r>
              <a:rPr lang="sv-SE" sz="1800" dirty="0" smtClean="0"/>
              <a:t>Medverkat i </a:t>
            </a:r>
            <a:r>
              <a:rPr lang="sv-SE" sz="1800" dirty="0" err="1" smtClean="0"/>
              <a:t>EIOs</a:t>
            </a:r>
            <a:r>
              <a:rPr lang="sv-SE" sz="1800" dirty="0" smtClean="0"/>
              <a:t> Elsäkerhetsmöte </a:t>
            </a:r>
          </a:p>
          <a:p>
            <a:endParaRPr lang="sv-SE" sz="1800" dirty="0" smtClean="0"/>
          </a:p>
          <a:p>
            <a:endParaRPr lang="sv-SE" sz="1800" dirty="0" smtClean="0"/>
          </a:p>
          <a:p>
            <a:endParaRPr lang="sv-SE" sz="180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5E2B8B-168D-4563-922F-262EC0A3B079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knikföretagen_mall">
  <a:themeElements>
    <a:clrScheme name="Teknikföretagen_mall 1">
      <a:dk1>
        <a:srgbClr val="000000"/>
      </a:dk1>
      <a:lt1>
        <a:srgbClr val="FFFFFF"/>
      </a:lt1>
      <a:dk2>
        <a:srgbClr val="000000"/>
      </a:dk2>
      <a:lt2>
        <a:srgbClr val="E3E3E3"/>
      </a:lt2>
      <a:accent1>
        <a:srgbClr val="99CF16"/>
      </a:accent1>
      <a:accent2>
        <a:srgbClr val="3A9625"/>
      </a:accent2>
      <a:accent3>
        <a:srgbClr val="FFFFFF"/>
      </a:accent3>
      <a:accent4>
        <a:srgbClr val="000000"/>
      </a:accent4>
      <a:accent5>
        <a:srgbClr val="CAE4AB"/>
      </a:accent5>
      <a:accent6>
        <a:srgbClr val="348720"/>
      </a:accent6>
      <a:hlink>
        <a:srgbClr val="4573B3"/>
      </a:hlink>
      <a:folHlink>
        <a:srgbClr val="094891"/>
      </a:folHlink>
    </a:clrScheme>
    <a:fontScheme name="Teknikföretagen_mal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Teknikföretagen_mall 1">
        <a:dk1>
          <a:srgbClr val="000000"/>
        </a:dk1>
        <a:lt1>
          <a:srgbClr val="FFFFFF"/>
        </a:lt1>
        <a:dk2>
          <a:srgbClr val="000000"/>
        </a:dk2>
        <a:lt2>
          <a:srgbClr val="E3E3E3"/>
        </a:lt2>
        <a:accent1>
          <a:srgbClr val="99CF16"/>
        </a:accent1>
        <a:accent2>
          <a:srgbClr val="3A9625"/>
        </a:accent2>
        <a:accent3>
          <a:srgbClr val="FFFFFF"/>
        </a:accent3>
        <a:accent4>
          <a:srgbClr val="000000"/>
        </a:accent4>
        <a:accent5>
          <a:srgbClr val="CAE4AB"/>
        </a:accent5>
        <a:accent6>
          <a:srgbClr val="348720"/>
        </a:accent6>
        <a:hlink>
          <a:srgbClr val="4573B3"/>
        </a:hlink>
        <a:folHlink>
          <a:srgbClr val="0948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nikföretagen_mall 2">
        <a:dk1>
          <a:srgbClr val="000000"/>
        </a:dk1>
        <a:lt1>
          <a:srgbClr val="FFFFFF"/>
        </a:lt1>
        <a:dk2>
          <a:srgbClr val="000000"/>
        </a:dk2>
        <a:lt2>
          <a:srgbClr val="AFAFAF"/>
        </a:lt2>
        <a:accent1>
          <a:srgbClr val="81017E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C1AAC0"/>
        </a:accent5>
        <a:accent6>
          <a:srgbClr val="6B6B6B"/>
        </a:accent6>
        <a:hlink>
          <a:srgbClr val="4573B3"/>
        </a:hlink>
        <a:folHlink>
          <a:srgbClr val="0948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Teknikföretagen_mall</Template>
  <TotalTime>0</TotalTime>
  <Words>185</Words>
  <Application>Microsoft Office PowerPoint</Application>
  <PresentationFormat>Bildspel på skärmen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Teknikföretagen_mall</vt:lpstr>
      <vt:lpstr>Bild 1</vt:lpstr>
      <vt:lpstr>Program</vt:lpstr>
      <vt:lpstr>Föreningsmöte</vt:lpstr>
      <vt:lpstr>7. Framläggande av årsbokslut för år 2008</vt:lpstr>
      <vt:lpstr>Bild 5</vt:lpstr>
      <vt:lpstr>Vårmöte</vt:lpstr>
      <vt:lpstr>Bild 7</vt:lpstr>
      <vt:lpstr>3 Verksamhetsberättelse och Resultatrapport 2008             </vt:lpstr>
      <vt:lpstr>Bild 9</vt:lpstr>
      <vt:lpstr>Bild 10</vt:lpstr>
      <vt:lpstr>4. Uppdatering av Budget 2009</vt:lpstr>
      <vt:lpstr>Bild 12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S.A.C.S.</dc:title>
  <dc:creator/>
  <cp:lastModifiedBy/>
  <cp:revision>95</cp:revision>
  <cp:lastPrinted>2007-05-02T08:14:19Z</cp:lastPrinted>
  <dcterms:created xsi:type="dcterms:W3CDTF">2006-10-17T06:40:49Z</dcterms:created>
  <dcterms:modified xsi:type="dcterms:W3CDTF">2009-06-22T10:12:13Z</dcterms:modified>
</cp:coreProperties>
</file>