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6" r:id="rId5"/>
  </p:sldMasterIdLst>
  <p:notesMasterIdLst>
    <p:notesMasterId r:id="rId19"/>
  </p:notesMasterIdLst>
  <p:handoutMasterIdLst>
    <p:handoutMasterId r:id="rId20"/>
  </p:handoutMasterIdLst>
  <p:sldIdLst>
    <p:sldId id="256" r:id="rId6"/>
    <p:sldId id="293" r:id="rId7"/>
    <p:sldId id="268" r:id="rId8"/>
    <p:sldId id="284" r:id="rId9"/>
    <p:sldId id="285" r:id="rId10"/>
    <p:sldId id="286" r:id="rId11"/>
    <p:sldId id="287" r:id="rId12"/>
    <p:sldId id="288" r:id="rId13"/>
    <p:sldId id="289" r:id="rId14"/>
    <p:sldId id="258" r:id="rId15"/>
    <p:sldId id="291" r:id="rId16"/>
    <p:sldId id="292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61" autoAdjust="0"/>
    <p:restoredTop sz="96715" autoAdjust="0"/>
  </p:normalViewPr>
  <p:slideViewPr>
    <p:cSldViewPr>
      <p:cViewPr>
        <p:scale>
          <a:sx n="66" d="100"/>
          <a:sy n="66" d="100"/>
        </p:scale>
        <p:origin x="-930" y="-12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5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sv-SE" smtClean="0"/>
              <a:pPr/>
              <a:t>2014-06-02</a:t>
            </a:fld>
            <a:endParaRPr lang="sv-SE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sv-SE" smtClean="0"/>
              <a:pPr/>
              <a:t>‹#›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xmlns="" val="3219512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/>
              <a:pPr/>
              <a:t>6/2/2014</a:t>
            </a:fld>
            <a:endParaRPr lang="sv-SE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4654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sv-SE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sv-SE"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SWillems\My Documents\My Pictures\Picture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AAFF-CA74-4421-BF30-0FE5DD4E8D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9418" y="609600"/>
            <a:ext cx="7107382" cy="990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 defTabSz="914400">
              <a:lnSpc>
                <a:spcPct val="90000"/>
              </a:lnSpc>
              <a:spcBef>
                <a:spcPct val="20000"/>
              </a:spcBef>
              <a:buSzPct val="100000"/>
              <a:buFontTx/>
              <a:buNone/>
              <a:defRPr/>
            </a:lvl1pPr>
            <a:lvl2pPr>
              <a:buFont typeface="Calibri" pitchFamily="34" charset="0"/>
              <a:buChar char="С"/>
              <a:defRPr/>
            </a:lvl2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F230E-1AAE-47E5-BA40-3DA2B99DBB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E16CC-7081-434B-8330-200DA56600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93FB-AF9D-4789-AEF4-6672D109DF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0BCD-5729-4D91-A7BC-4ACFF4A8EE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BAF08-1D4F-4B4E-BD31-55F841ABEE5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325C4D-1AE2-42CF-9BB8-E72CB2C2079F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02925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6688" y="152400"/>
            <a:ext cx="8229600" cy="533400"/>
          </a:xfrm>
          <a:prstGeom prst="rect">
            <a:avLst/>
          </a:prstGeom>
        </p:spPr>
        <p:txBody>
          <a:bodyPr vert="horz"/>
          <a:lstStyle>
            <a:lvl1pPr>
              <a:defRPr sz="1800">
                <a:solidFill>
                  <a:srgbClr val="415378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332" y="1460500"/>
            <a:ext cx="8805333" cy="3827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9030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i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vå innehållsdelar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 userDrawn="1"/>
        </p:nvSpPr>
        <p:spPr>
          <a:xfrm>
            <a:off x="1352550" y="1981200"/>
            <a:ext cx="7334250" cy="11049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457200" fontAlgn="base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Calibri" pitchFamily="34" charset="0"/>
              <a:buAutoNum type="arabicPeriod"/>
              <a:defRPr/>
            </a:pPr>
            <a:r>
              <a:rPr lang="de-DE">
                <a:solidFill>
                  <a:srgbClr val="7F7F7F"/>
                </a:solidFill>
                <a:ea typeface="ＭＳ Ｐゴシック"/>
              </a:rPr>
              <a:t>Click to edit Master subtitle</a:t>
            </a:r>
          </a:p>
          <a:p>
            <a:pPr marL="342900" indent="-342900" algn="just" defTabSz="4572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Blip>
                <a:blip r:embed="rId2"/>
              </a:buBlip>
              <a:defRPr/>
            </a:pPr>
            <a:r>
              <a:rPr lang="en-US">
                <a:solidFill>
                  <a:srgbClr val="898989"/>
                </a:solidFill>
                <a:ea typeface="ＭＳ Ｐゴシック"/>
              </a:rPr>
              <a:t> </a:t>
            </a:r>
            <a:r>
              <a:rPr lang="de-DE">
                <a:solidFill>
                  <a:srgbClr val="7F7F7F"/>
                </a:solidFill>
                <a:ea typeface="ＭＳ Ｐゴシック"/>
              </a:rPr>
              <a:t>Second level</a:t>
            </a:r>
          </a:p>
          <a:p>
            <a:pPr marL="1257300" lvl="2" indent="-342900" defTabSz="457200" fontAlgn="base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Arial" charset="0"/>
              <a:buChar char="•"/>
              <a:defRPr/>
            </a:pPr>
            <a:r>
              <a:rPr lang="de-DE" sz="1400">
                <a:solidFill>
                  <a:srgbClr val="7F7F7F"/>
                </a:solidFill>
                <a:ea typeface="ＭＳ Ｐゴシック"/>
              </a:rPr>
              <a:t>Third level</a:t>
            </a:r>
          </a:p>
          <a:p>
            <a:pPr marL="1714500" lvl="3" indent="-342900" defTabSz="457200" fontAlgn="base">
              <a:spcBef>
                <a:spcPct val="0"/>
              </a:spcBef>
              <a:spcAft>
                <a:spcPct val="0"/>
              </a:spcAft>
              <a:buClr>
                <a:srgbClr val="7F7F7F"/>
              </a:buClr>
              <a:buFont typeface="Calibri" pitchFamily="34" charset="0"/>
              <a:buChar char="»"/>
              <a:defRPr/>
            </a:pPr>
            <a:r>
              <a:rPr lang="de-DE" sz="1400">
                <a:solidFill>
                  <a:srgbClr val="7F7F7F"/>
                </a:solidFill>
                <a:ea typeface="ＭＳ Ｐゴシック"/>
              </a:rPr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549" y="895350"/>
            <a:ext cx="7334249" cy="85725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21DB-1FFC-4EAA-B8A3-E99C6752328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SWillems\My Documents\My Pictures\Picture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1600" y="1181100"/>
            <a:ext cx="7086600" cy="1470025"/>
          </a:xfrm>
        </p:spPr>
        <p:txBody>
          <a:bodyPr/>
          <a:lstStyle>
            <a:lvl1pPr>
              <a:defRPr sz="2800">
                <a:solidFill>
                  <a:srgbClr val="089218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809875"/>
            <a:ext cx="7086600" cy="1752600"/>
          </a:xfrm>
        </p:spPr>
        <p:txBody>
          <a:bodyPr/>
          <a:lstStyle>
            <a:lvl1pPr marL="342900" indent="-342900" algn="just" defTabSz="914400">
              <a:lnSpc>
                <a:spcPct val="9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Blip>
                <a:blip r:embed="rId3"/>
              </a:buBlip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800100" indent="-342900" algn="ctr">
              <a:buClr>
                <a:srgbClr val="088816"/>
              </a:buClr>
              <a:buFont typeface="Calibri" pitchFamily="34" charset="0"/>
              <a:buChar char="С"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7300" indent="-342900" algn="ctr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 style des sous-titres du masque</a:t>
            </a:r>
            <a:endParaRPr lang="de-DE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1572-E42C-4160-9761-5EEE3CFE8F6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/>
              <a:t>Klicka här för att ändra format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r>
              <a:rPr lang="en-US" sz="1000" smtClean="0"/>
              <a:t>2014-05-02</a:t>
            </a:r>
            <a:endParaRPr lang="sv-SE" sz="100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sv-SE" sz="1000">
                <a:latin typeface="+mn-lt"/>
              </a:defRPr>
            </a:lvl1pPr>
          </a:lstStyle>
          <a:p>
            <a:pPr algn="ctr"/>
            <a:r>
              <a:rPr lang="sv-SE" sz="1000" smtClean="0"/>
              <a:t>Bo Rasmusson vårmötet 2014</a:t>
            </a:r>
            <a:endParaRPr lang="sv-SE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‹#›</a:t>
            </a:fld>
            <a:endParaRPr lang="sv-SE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defPPr>
        <a:defRPr lang="sv-SE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sv-SE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sv-SE" sz="2800">
          <a:latin typeface="+mn-lt"/>
        </a:defRPr>
      </a:lvl1pPr>
      <a:lvl2pPr marL="742950" indent="-285750" eaLnBrk="1" hangingPunct="1">
        <a:buChar char="–"/>
        <a:defRPr lang="sv-SE" sz="2400">
          <a:latin typeface="+mn-lt"/>
        </a:defRPr>
      </a:lvl2pPr>
      <a:lvl3pPr marL="1143000" indent="-228600" eaLnBrk="1" hangingPunct="1">
        <a:buChar char="•"/>
        <a:defRPr lang="sv-SE" sz="2400">
          <a:latin typeface="+mn-lt"/>
        </a:defRPr>
      </a:lvl3pPr>
      <a:lvl4pPr marL="1600200" indent="-228600" eaLnBrk="1" hangingPunct="1">
        <a:buChar char="–"/>
        <a:defRPr lang="sv-SE" sz="2000">
          <a:latin typeface="+mn-lt"/>
        </a:defRPr>
      </a:lvl4pPr>
      <a:lvl5pPr marL="2057400" indent="-228600" eaLnBrk="1" hangingPunct="1">
        <a:buChar char="»"/>
        <a:defRPr lang="sv-SE" sz="2000">
          <a:latin typeface="+mn-lt"/>
        </a:defRPr>
      </a:lvl5pPr>
      <a:lvl6pPr marL="2514600" indent="-228600" eaLnBrk="1" hangingPunct="1">
        <a:buChar char="•"/>
        <a:defRPr lang="sv-SE" sz="2000"/>
      </a:lvl6pPr>
      <a:lvl7pPr marL="2971800" indent="-228600" eaLnBrk="1" hangingPunct="1">
        <a:buChar char="•"/>
        <a:defRPr lang="sv-SE" sz="2000"/>
      </a:lvl7pPr>
      <a:lvl8pPr marL="3429000" indent="-228600" eaLnBrk="1" hangingPunct="1">
        <a:buChar char="•"/>
        <a:defRPr lang="sv-SE" sz="2000"/>
      </a:lvl8pPr>
      <a:lvl9pPr marL="3886200" indent="-228600" eaLnBrk="1" hangingPunct="1">
        <a:buChar char="•"/>
        <a:defRPr lang="sv-SE" sz="2000"/>
      </a:lvl9pPr>
    </p:bodyStyle>
    <p:other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4" descr="hintergrund-pp2.psd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Documents and Settings\SWillems\My Documents\My Pictures\Picture1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5511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1579563" y="609600"/>
            <a:ext cx="7107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579563" y="1600200"/>
            <a:ext cx="71072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  <a:p>
            <a:pPr lvl="0"/>
            <a:r>
              <a:rPr lang="de-DE" smtClean="0"/>
              <a:t>Mastertextformat bearbeiten</a:t>
            </a:r>
          </a:p>
          <a:p>
            <a:pPr lvl="0"/>
            <a:r>
              <a:rPr lang="en-US" smtClean="0"/>
              <a:t> </a:t>
            </a:r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2014-05-02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19DB1B1-3818-4E5E-B6F0-CE31F46C2B49}" type="slidenum">
              <a:rPr lang="de-DE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8" r:id="rId10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89218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89218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89218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89218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89218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algn="just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7F7F7F"/>
        </a:buClr>
        <a:buSzPct val="100000"/>
        <a:defRPr kern="1200">
          <a:solidFill>
            <a:srgbClr val="7F7F7F"/>
          </a:solidFill>
          <a:latin typeface="+mn-lt"/>
          <a:ea typeface="ＭＳ Ｐゴシック" charset="-128"/>
          <a:cs typeface="ＭＳ Ｐゴシック" charset="-128"/>
        </a:defRPr>
      </a:lvl1pPr>
      <a:lvl2pPr marL="8001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89218"/>
        </a:buClr>
        <a:buFont typeface="Calibri" pitchFamily="34" charset="0"/>
        <a:buChar char="С"/>
        <a:defRPr kern="1200">
          <a:solidFill>
            <a:srgbClr val="7F7F7F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7F7F7F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7F7F7F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-kalkylblad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4714876" y="0"/>
            <a:ext cx="475252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v-SE" sz="5400" b="1" cap="all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SEL</a:t>
            </a:r>
            <a:r>
              <a:rPr lang="sv-SE" sz="5400" b="1" cap="all" spc="0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</a:t>
            </a:r>
            <a: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wedish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Manufacturers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wires</a:t>
            </a:r>
            <a:endParaRPr lang="sv-SE" spc="0" dirty="0">
              <a:ln w="0"/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483767" y="2708920"/>
            <a:ext cx="5615512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Miljögruppens rapport, </a:t>
            </a:r>
            <a:b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Vårmötet 2014</a:t>
            </a:r>
            <a:endParaRPr lang="sv-SE" sz="360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1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3103984" cy="476250"/>
          </a:xfrm>
        </p:spPr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Europacable-ärenden</a:t>
            </a:r>
            <a:endParaRPr lang="sv-SE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10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Platshållare för text 1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Dokumentrestriktioner</a:t>
            </a:r>
            <a:b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endast för ECBL-medlemmar</a:t>
            </a:r>
            <a:endParaRPr kumimoji="0" lang="sv-SE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sv-SE" sz="28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Joint </a:t>
            </a:r>
            <a:r>
              <a:rPr lang="sv-SE" sz="2800" kern="0" dirty="0" err="1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Technical</a:t>
            </a:r>
            <a:r>
              <a:rPr lang="sv-SE" sz="28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Officers meeting</a:t>
            </a:r>
            <a:br>
              <a:rPr lang="sv-SE" sz="28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8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sv-SE" sz="20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EDC, ETC, EPC och CPR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WG Materials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sv-SE" sz="2800" kern="0" dirty="0" smtClean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JCMA Liaison meeting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ECBL/CENELEC Partnership </a:t>
            </a:r>
            <a:r>
              <a:rPr kumimoji="0" lang="sv-SE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agreement</a:t>
            </a: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TC111x dokument tillgängliga</a:t>
            </a:r>
            <a:endParaRPr kumimoji="0" lang="sv-SE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sv-SE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Orgalime</a:t>
            </a: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sv-SE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kumimoji="0" lang="sv-SE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alla</a:t>
            </a:r>
            <a:r>
              <a:rPr kumimoji="0" lang="sv-SE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nyhetsbrev tillgängliga på </a:t>
            </a:r>
            <a:r>
              <a:rPr kumimoji="0" lang="sv-SE" sz="20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ECBLs</a:t>
            </a:r>
            <a:r>
              <a:rPr kumimoji="0" lang="sv-SE" sz="20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hemsida</a:t>
            </a:r>
            <a:endParaRPr kumimoji="0" lang="sv-SE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sv-SE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9303980"/>
              </p:ext>
            </p:extLst>
          </p:nvPr>
        </p:nvGraphicFramePr>
        <p:xfrm>
          <a:off x="6012160" y="3429000"/>
          <a:ext cx="1181100" cy="781050"/>
        </p:xfrm>
        <a:graphic>
          <a:graphicData uri="http://schemas.openxmlformats.org/presentationml/2006/ole">
            <p:oleObj spid="_x0000_s1054" name="Kalkylblad" showAsIcon="1" r:id="rId3" imgW="697117" imgH="452673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nkt</a:t>
            </a:r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cables</a:t>
            </a:r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är det enda kabelföretaget som deltar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11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8" name="Rubrik 2"/>
          <p:cNvSpPr txBox="1">
            <a:spLocks/>
          </p:cNvSpPr>
          <p:nvPr/>
        </p:nvSpPr>
        <p:spPr>
          <a:xfrm>
            <a:off x="457200" y="197768"/>
            <a:ext cx="8229600" cy="1143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 anchorCtr="0">
            <a:norm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Swerea</a:t>
            </a:r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IVF</a:t>
            </a:r>
            <a:endParaRPr lang="en-GB" kern="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7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457200" y="1916833"/>
            <a:ext cx="8229600" cy="3096344"/>
          </a:xfrm>
        </p:spPr>
        <p:txBody>
          <a:bodyPr/>
          <a:lstStyle/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Kylvatten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Buller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Kemikalier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M.m.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12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97768"/>
            <a:ext cx="8229600" cy="1143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b" anchorCtr="0">
            <a:norm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Verksamhetsrelaterade</a:t>
            </a:r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miljöfrågor</a:t>
            </a:r>
            <a:endParaRPr lang="en-GB" kern="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4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446856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Beskrivning av Sunda Hus verksamhet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Bedömningskriterier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Olika materialdeklarationer</a:t>
            </a:r>
          </a:p>
          <a:p>
            <a:pPr lvl="1"/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Europacable</a:t>
            </a:r>
          </a:p>
          <a:p>
            <a:pPr lvl="1"/>
            <a:r>
              <a:rPr lang="sv-S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Selcable</a:t>
            </a:r>
            <a:endParaRPr lang="sv-S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Övriga</a:t>
            </a:r>
          </a:p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Miljöstandarder</a:t>
            </a:r>
          </a:p>
          <a:p>
            <a:pPr lvl="1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IEC 62474,</a:t>
            </a:r>
            <a:r>
              <a:rPr lang="sv-SE" b="1" dirty="0"/>
              <a:t> </a:t>
            </a:r>
            <a:r>
              <a:rPr lang="sv-SE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Materialdeklaration av elektrotekniska produkter och av produkter för den elektrotekniska industrin</a:t>
            </a:r>
            <a:endParaRPr lang="en-GB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IEC 62125, </a:t>
            </a:r>
            <a:r>
              <a:rPr lang="en-GB" sz="2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Environmental statement specific to IEC TC 20 - Electric cables</a:t>
            </a:r>
          </a:p>
          <a:p>
            <a:pPr lvl="1"/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IEC 62839, </a:t>
            </a:r>
            <a:r>
              <a:rPr lang="en-GB" sz="2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Environmental declaration for data- and telecommunication cables </a:t>
            </a:r>
          </a:p>
          <a:p>
            <a:endParaRPr lang="sv-S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Möte </a:t>
            </a:r>
            <a:r>
              <a:rPr lang="sv-SE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med Sunda Hus</a:t>
            </a:r>
            <a:endParaRPr lang="en-GB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13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152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err="1" smtClean="0"/>
              <a:t>Miljöhemsida</a:t>
            </a:r>
            <a:endParaRPr lang="en-GB" dirty="0"/>
          </a:p>
          <a:p>
            <a:pPr lvl="0"/>
            <a:r>
              <a:rPr lang="en-GB" b="1" dirty="0" err="1" smtClean="0"/>
              <a:t>Miljödeklarationer</a:t>
            </a:r>
            <a:endParaRPr lang="en-GB" dirty="0"/>
          </a:p>
          <a:p>
            <a:pPr lvl="0"/>
            <a:r>
              <a:rPr lang="en-GB" b="1" dirty="0"/>
              <a:t>Rapport </a:t>
            </a:r>
            <a:r>
              <a:rPr lang="en-GB" b="1" dirty="0" err="1"/>
              <a:t>från</a:t>
            </a:r>
            <a:r>
              <a:rPr lang="en-GB" b="1" dirty="0"/>
              <a:t> ECOE  </a:t>
            </a:r>
            <a:r>
              <a:rPr lang="en-GB" b="1" dirty="0" err="1" smtClean="0"/>
              <a:t>Eurpacable</a:t>
            </a:r>
            <a:r>
              <a:rPr lang="en-GB" dirty="0"/>
              <a:t> </a:t>
            </a:r>
            <a:r>
              <a:rPr lang="en-GB" b="1" dirty="0" smtClean="0"/>
              <a:t>25:e </a:t>
            </a:r>
            <a:r>
              <a:rPr lang="en-GB" b="1" dirty="0"/>
              <a:t>mars </a:t>
            </a:r>
            <a:r>
              <a:rPr lang="en-GB" b="1" dirty="0" smtClean="0"/>
              <a:t>2014</a:t>
            </a:r>
            <a:endParaRPr lang="en-GB" dirty="0" smtClean="0"/>
          </a:p>
          <a:p>
            <a:pPr lvl="0"/>
            <a:r>
              <a:rPr lang="en-GB" b="1" dirty="0" err="1" smtClean="0"/>
              <a:t>Swerea</a:t>
            </a:r>
            <a:r>
              <a:rPr lang="en-GB" b="1" dirty="0" smtClean="0"/>
              <a:t> </a:t>
            </a:r>
            <a:r>
              <a:rPr lang="en-GB" b="1" dirty="0"/>
              <a:t>IVF</a:t>
            </a:r>
            <a:endParaRPr lang="en-GB" dirty="0"/>
          </a:p>
          <a:p>
            <a:pPr lvl="0"/>
            <a:r>
              <a:rPr lang="en-GB" b="1" dirty="0" err="1"/>
              <a:t>Verksamhetsrelaterade</a:t>
            </a:r>
            <a:r>
              <a:rPr lang="en-GB" b="1" dirty="0"/>
              <a:t> </a:t>
            </a:r>
            <a:r>
              <a:rPr lang="en-GB" b="1" dirty="0" err="1" smtClean="0"/>
              <a:t>miljöfrågor</a:t>
            </a:r>
            <a:endParaRPr lang="en-GB" b="1" dirty="0" smtClean="0"/>
          </a:p>
          <a:p>
            <a:pPr lvl="0"/>
            <a:r>
              <a:rPr lang="en-GB" b="1" dirty="0" err="1" smtClean="0"/>
              <a:t>Möte</a:t>
            </a:r>
            <a:r>
              <a:rPr lang="en-GB" b="1" dirty="0" smtClean="0"/>
              <a:t> </a:t>
            </a:r>
            <a:r>
              <a:rPr lang="en-GB" b="1" dirty="0"/>
              <a:t>med </a:t>
            </a:r>
            <a:r>
              <a:rPr lang="en-GB" b="1" dirty="0" err="1"/>
              <a:t>Sunda</a:t>
            </a:r>
            <a:r>
              <a:rPr lang="en-GB" b="1" dirty="0"/>
              <a:t> Hus</a:t>
            </a:r>
            <a:br>
              <a:rPr lang="en-GB" b="1" dirty="0"/>
            </a:br>
            <a:r>
              <a:rPr lang="en-GB" dirty="0" smtClean="0"/>
              <a:t>Jane Wigren</a:t>
            </a:r>
            <a:endParaRPr lang="en-GB" dirty="0"/>
          </a:p>
          <a:p>
            <a:endParaRPr lang="en-GB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Aktiviteter</a:t>
            </a:r>
            <a:endParaRPr lang="en-GB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2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7809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Deltagarna</a:t>
            </a:r>
            <a:r>
              <a:rPr lang="en-US" dirty="0" smtClean="0"/>
              <a:t> </a:t>
            </a:r>
            <a:r>
              <a:rPr lang="en-US" dirty="0" err="1" smtClean="0"/>
              <a:t>uppmanades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värdera</a:t>
            </a:r>
            <a:r>
              <a:rPr lang="en-US" dirty="0" smtClean="0"/>
              <a:t> en </a:t>
            </a:r>
            <a:r>
              <a:rPr lang="en-US" dirty="0" err="1" smtClean="0"/>
              <a:t>övergång</a:t>
            </a:r>
            <a:r>
              <a:rPr lang="en-US" dirty="0" smtClean="0"/>
              <a:t> till </a:t>
            </a:r>
            <a:r>
              <a:rPr lang="en-US" dirty="0" err="1" smtClean="0"/>
              <a:t>Europacables´material</a:t>
            </a:r>
            <a:r>
              <a:rPr lang="en-US" dirty="0" smtClean="0"/>
              <a:t> </a:t>
            </a:r>
            <a:r>
              <a:rPr lang="en-US" dirty="0" err="1" smtClean="0"/>
              <a:t>deklaration</a:t>
            </a:r>
            <a:r>
              <a:rPr lang="en-US" dirty="0" smtClean="0"/>
              <a:t> I </a:t>
            </a:r>
            <a:r>
              <a:rPr lang="en-US" dirty="0" err="1" smtClean="0"/>
              <a:t>framtid</a:t>
            </a:r>
            <a:r>
              <a:rPr lang="en-US" dirty="0" smtClean="0"/>
              <a:t> </a:t>
            </a:r>
            <a:r>
              <a:rPr lang="en-US" dirty="0" err="1" smtClean="0"/>
              <a:t>uppdateringar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En </a:t>
            </a:r>
            <a:r>
              <a:rPr lang="en-US" dirty="0" err="1" smtClean="0"/>
              <a:t>övergång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underlätta</a:t>
            </a:r>
            <a:r>
              <a:rPr lang="en-US" dirty="0" smtClean="0"/>
              <a:t> </a:t>
            </a:r>
            <a:r>
              <a:rPr lang="en-US" dirty="0" err="1" smtClean="0"/>
              <a:t>arbetet</a:t>
            </a:r>
            <a:r>
              <a:rPr lang="en-US" dirty="0" smtClean="0"/>
              <a:t> </a:t>
            </a:r>
            <a:r>
              <a:rPr lang="en-US" dirty="0" err="1" smtClean="0"/>
              <a:t>då</a:t>
            </a:r>
            <a:r>
              <a:rPr lang="en-US" dirty="0" smtClean="0"/>
              <a:t> </a:t>
            </a:r>
            <a:r>
              <a:rPr lang="en-US" dirty="0" err="1" smtClean="0"/>
              <a:t>produkter</a:t>
            </a:r>
            <a:r>
              <a:rPr lang="en-US" dirty="0" smtClean="0"/>
              <a:t> </a:t>
            </a:r>
            <a:r>
              <a:rPr lang="en-US" dirty="0" err="1" smtClean="0"/>
              <a:t>tillverkas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 smtClean="0"/>
              <a:t> land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marknadsförs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 smtClean="0"/>
              <a:t> </a:t>
            </a:r>
            <a:r>
              <a:rPr lang="en-US" dirty="0" err="1" smtClean="0"/>
              <a:t>annat</a:t>
            </a:r>
            <a:r>
              <a:rPr lang="en-US" dirty="0" smtClean="0"/>
              <a:t> land</a:t>
            </a:r>
          </a:p>
          <a:p>
            <a:endParaRPr lang="en-US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Materialdeklarationer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3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Bildobjekt 6" descr="Selc Log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9435" y="-99392"/>
            <a:ext cx="2701077" cy="998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Nästa möten: </a:t>
            </a:r>
          </a:p>
          <a:p>
            <a:pPr lvl="1"/>
            <a:r>
              <a:rPr lang="sv-S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WebEx</a:t>
            </a:r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23 juni</a:t>
            </a:r>
          </a:p>
          <a:p>
            <a:pPr lvl="1"/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 september i Bryssel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4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Rapport </a:t>
            </a:r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från</a:t>
            </a:r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ECOE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6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Traversi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frågade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om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vad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medlemmarna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tycker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om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gruppens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arbete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Följande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punkter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diskuterades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Vem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utvärderar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med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olika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lagförslag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branschen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gruppen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tillräcklig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kompetens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riskbedömning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Från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gruppen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går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till de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olika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kabelföretagen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riskbedömning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information,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utvärdera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den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påverka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utvecklingen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Påverkan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nationella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myndigheterna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förbättras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Strategier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medel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lång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sikt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behöver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förtydligas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Europacable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erkänd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viktig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”business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group”</a:t>
            </a: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Gruppens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synlighet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olika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”Board”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måste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fortsätta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Samarbetet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Orgalime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förstärkas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5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Framtida</a:t>
            </a:r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arbete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5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ADCA</a:t>
            </a:r>
          </a:p>
          <a:p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Centrum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grupp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kopplad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till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kemikalieindustrins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branschorganisation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Försök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görs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fördröja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”authorization”,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alternativt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införa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restriktioner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föreslås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någon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medlemsstat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Restriktionen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gälla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hanteringen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pulver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”authorization”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undvikas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ADCA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kvarstår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”candidate list”.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6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REACH 						1(2)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1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Rudi Peters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presenterade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Borealis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aktiviteter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Borealis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kabelföretagen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måste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lobba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fördröjning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så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ersättningsmaterial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utvecklas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Argumentet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jobb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förloras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bör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användas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Om ”authorization”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genomförs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ADCA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förbjuds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enligt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Borealis. Borealis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tydligen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missuppfattat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betydelsen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”authorization”. </a:t>
            </a:r>
            <a:b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gemensamt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arbete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Borealis/ECOE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förespråkades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Arbete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pågår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med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hitta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ersättningsmaterial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men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ingen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ersättning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täcker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produkter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ännu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hittats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7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REACH						2(2)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30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err="1"/>
              <a:t>Eight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priority</a:t>
            </a:r>
            <a:r>
              <a:rPr lang="de-DE" dirty="0"/>
              <a:t>:</a:t>
            </a:r>
            <a:endParaRPr lang="en-GB" dirty="0"/>
          </a:p>
          <a:p>
            <a:r>
              <a:rPr lang="de-DE" dirty="0"/>
              <a:t>1.     Di-(2-ethylhexyl)</a:t>
            </a:r>
            <a:r>
              <a:rPr lang="de-DE" dirty="0" err="1"/>
              <a:t>phthalate</a:t>
            </a:r>
            <a:r>
              <a:rPr lang="de-DE" dirty="0"/>
              <a:t> (DEHP) *</a:t>
            </a:r>
            <a:endParaRPr lang="en-GB" dirty="0"/>
          </a:p>
          <a:p>
            <a:r>
              <a:rPr lang="de-DE" dirty="0"/>
              <a:t>2.     Di-n-butyl </a:t>
            </a:r>
            <a:r>
              <a:rPr lang="de-DE" dirty="0" err="1"/>
              <a:t>phthalate</a:t>
            </a:r>
            <a:r>
              <a:rPr lang="de-DE" dirty="0"/>
              <a:t> (DBP) * </a:t>
            </a:r>
            <a:endParaRPr lang="en-GB" dirty="0"/>
          </a:p>
          <a:p>
            <a:r>
              <a:rPr lang="de-DE" dirty="0"/>
              <a:t>3.     Butyl </a:t>
            </a:r>
            <a:r>
              <a:rPr lang="de-DE" dirty="0" err="1"/>
              <a:t>benzyl</a:t>
            </a:r>
            <a:r>
              <a:rPr lang="de-DE" dirty="0"/>
              <a:t> </a:t>
            </a:r>
            <a:r>
              <a:rPr lang="de-DE" dirty="0" err="1"/>
              <a:t>phthalate</a:t>
            </a:r>
            <a:r>
              <a:rPr lang="de-DE" dirty="0"/>
              <a:t> (BBP) * </a:t>
            </a:r>
            <a:endParaRPr lang="en-GB" dirty="0"/>
          </a:p>
          <a:p>
            <a:r>
              <a:rPr lang="de-DE" dirty="0"/>
              <a:t>4.     </a:t>
            </a:r>
            <a:r>
              <a:rPr lang="de-DE" dirty="0" err="1"/>
              <a:t>Diisobutyl</a:t>
            </a:r>
            <a:r>
              <a:rPr lang="de-DE" dirty="0"/>
              <a:t> </a:t>
            </a:r>
            <a:r>
              <a:rPr lang="de-DE" dirty="0" err="1"/>
              <a:t>phthalate</a:t>
            </a:r>
            <a:r>
              <a:rPr lang="de-DE" dirty="0"/>
              <a:t> (</a:t>
            </a:r>
            <a:r>
              <a:rPr lang="de-DE" dirty="0" err="1"/>
              <a:t>DiBP</a:t>
            </a:r>
            <a:r>
              <a:rPr lang="de-DE" dirty="0"/>
              <a:t>) **</a:t>
            </a:r>
            <a:endParaRPr lang="en-GB" dirty="0"/>
          </a:p>
          <a:p>
            <a:r>
              <a:rPr lang="de-DE" dirty="0"/>
              <a:t>5.     </a:t>
            </a:r>
            <a:r>
              <a:rPr lang="de-DE" dirty="0" err="1"/>
              <a:t>Tris</a:t>
            </a:r>
            <a:r>
              <a:rPr lang="de-DE" dirty="0"/>
              <a:t>(2-chloroethyl)</a:t>
            </a:r>
            <a:r>
              <a:rPr lang="de-DE" dirty="0" err="1"/>
              <a:t>phosphate</a:t>
            </a:r>
            <a:endParaRPr lang="en-GB" dirty="0"/>
          </a:p>
          <a:p>
            <a:r>
              <a:rPr lang="de-DE" dirty="0"/>
              <a:t>6.     </a:t>
            </a:r>
            <a:r>
              <a:rPr lang="de-DE" dirty="0" err="1"/>
              <a:t>Hexabromocyclododecane</a:t>
            </a:r>
            <a:r>
              <a:rPr lang="de-DE" dirty="0"/>
              <a:t> (HBCDD) * </a:t>
            </a:r>
            <a:endParaRPr lang="en-GB" dirty="0"/>
          </a:p>
          <a:p>
            <a:r>
              <a:rPr lang="de-DE" dirty="0"/>
              <a:t>7.     2,3-dibromo-1-propanol </a:t>
            </a:r>
            <a:endParaRPr lang="en-GB" dirty="0"/>
          </a:p>
          <a:p>
            <a:r>
              <a:rPr lang="de-DE" dirty="0"/>
              <a:t>8.     </a:t>
            </a:r>
            <a:r>
              <a:rPr lang="de-DE" dirty="0" err="1"/>
              <a:t>Dibromoneopentyl-glycol</a:t>
            </a:r>
            <a:endParaRPr lang="en-GB" dirty="0"/>
          </a:p>
          <a:p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priority</a:t>
            </a:r>
            <a:r>
              <a:rPr lang="de-DE" dirty="0"/>
              <a:t>:</a:t>
            </a:r>
            <a:endParaRPr lang="en-GB" dirty="0"/>
          </a:p>
          <a:p>
            <a:r>
              <a:rPr lang="de-DE" dirty="0"/>
              <a:t>9.    </a:t>
            </a:r>
            <a:r>
              <a:rPr lang="de-DE" b="1" dirty="0"/>
              <a:t> </a:t>
            </a:r>
            <a:r>
              <a:rPr lang="de-DE" b="1" dirty="0" err="1"/>
              <a:t>Antimony</a:t>
            </a:r>
            <a:r>
              <a:rPr lang="de-DE" b="1" dirty="0"/>
              <a:t> </a:t>
            </a:r>
            <a:r>
              <a:rPr lang="de-DE" b="1" dirty="0" err="1"/>
              <a:t>trioxide</a:t>
            </a:r>
            <a:endParaRPr lang="en-GB" b="1" dirty="0"/>
          </a:p>
          <a:p>
            <a:r>
              <a:rPr lang="de-DE" dirty="0"/>
              <a:t>10.  </a:t>
            </a:r>
            <a:r>
              <a:rPr lang="de-DE" dirty="0" err="1"/>
              <a:t>Diethyl</a:t>
            </a:r>
            <a:r>
              <a:rPr lang="de-DE" dirty="0"/>
              <a:t> </a:t>
            </a:r>
            <a:r>
              <a:rPr lang="de-DE" dirty="0" err="1"/>
              <a:t>phthalate</a:t>
            </a:r>
            <a:r>
              <a:rPr lang="de-DE" dirty="0"/>
              <a:t> (DEP)</a:t>
            </a:r>
            <a:endParaRPr lang="en-GB" dirty="0"/>
          </a:p>
          <a:p>
            <a:r>
              <a:rPr lang="de-DE" dirty="0"/>
              <a:t>11.  </a:t>
            </a:r>
            <a:r>
              <a:rPr lang="de-DE" dirty="0" err="1"/>
              <a:t>Tetrabromobisphenol</a:t>
            </a:r>
            <a:r>
              <a:rPr lang="de-DE" dirty="0"/>
              <a:t> A (TBBPA) </a:t>
            </a:r>
            <a:r>
              <a:rPr lang="de-DE" dirty="0" err="1"/>
              <a:t>and</a:t>
            </a:r>
            <a:endParaRPr lang="en-GB" dirty="0"/>
          </a:p>
          <a:p>
            <a:r>
              <a:rPr lang="de-DE" dirty="0"/>
              <a:t>12.  Medium-</a:t>
            </a:r>
            <a:r>
              <a:rPr lang="de-DE" dirty="0" err="1"/>
              <a:t>chain</a:t>
            </a:r>
            <a:r>
              <a:rPr lang="de-DE" dirty="0"/>
              <a:t> </a:t>
            </a:r>
            <a:r>
              <a:rPr lang="de-DE" dirty="0" err="1"/>
              <a:t>chlorinated</a:t>
            </a:r>
            <a:r>
              <a:rPr lang="de-DE" dirty="0"/>
              <a:t> </a:t>
            </a:r>
            <a:r>
              <a:rPr lang="de-DE" dirty="0" err="1"/>
              <a:t>paraffins</a:t>
            </a:r>
            <a:r>
              <a:rPr lang="de-DE" dirty="0"/>
              <a:t> (MCCP)</a:t>
            </a:r>
            <a:endParaRPr lang="en-GB" dirty="0"/>
          </a:p>
          <a:p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substance</a:t>
            </a:r>
            <a:r>
              <a:rPr lang="de-DE" dirty="0"/>
              <a:t>  was </a:t>
            </a:r>
            <a:r>
              <a:rPr lang="de-DE" dirty="0" err="1"/>
              <a:t>classified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priority</a:t>
            </a:r>
            <a:endParaRPr lang="en-GB" dirty="0"/>
          </a:p>
          <a:p>
            <a:r>
              <a:rPr lang="de-DE" dirty="0"/>
              <a:t>13.  </a:t>
            </a:r>
            <a:r>
              <a:rPr lang="de-DE" b="1" dirty="0" err="1"/>
              <a:t>Poly</a:t>
            </a:r>
            <a:r>
              <a:rPr lang="de-DE" b="1" dirty="0"/>
              <a:t> </a:t>
            </a:r>
            <a:r>
              <a:rPr lang="de-DE" b="1" dirty="0" err="1"/>
              <a:t>vinyl</a:t>
            </a:r>
            <a:r>
              <a:rPr lang="de-DE" b="1" dirty="0"/>
              <a:t> </a:t>
            </a:r>
            <a:r>
              <a:rPr lang="de-DE" b="1" dirty="0" err="1"/>
              <a:t>chloride</a:t>
            </a:r>
            <a:r>
              <a:rPr lang="de-DE" b="1" dirty="0"/>
              <a:t> (PVC) </a:t>
            </a:r>
            <a:endParaRPr lang="en-GB" b="1" dirty="0"/>
          </a:p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sz="3400" dirty="0" smtClean="0"/>
              <a:t>Ställning måste tas till hur PVC skall behandlas i branschen</a:t>
            </a:r>
            <a:endParaRPr lang="en-GB" sz="3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RoHS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99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20 sidor kommentarer från ECOE på VITO-rapporten. Svar: intressant</a:t>
            </a:r>
          </a:p>
          <a:p>
            <a:r>
              <a:rPr lang="sv-SE" dirty="0" smtClean="0"/>
              <a:t>Bevakas av </a:t>
            </a:r>
            <a:r>
              <a:rPr lang="sv-SE" dirty="0" err="1" smtClean="0"/>
              <a:t>Barbeau</a:t>
            </a:r>
            <a:r>
              <a:rPr lang="sv-SE" dirty="0" smtClean="0"/>
              <a:t> för ECOE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GB" smtClean="0"/>
              <a:pPr algn="r"/>
              <a:t>9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sp>
        <p:nvSpPr>
          <p:cNvPr id="7" name="Rubrik 2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anchor="b" anchorCtr="0">
            <a:noAutofit/>
          </a:bodyPr>
          <a:lstStyle>
            <a:defPPr>
              <a:defRPr lang="sv-SE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latinLnBrk="0" hangingPunct="1">
              <a:buNone/>
              <a:defRPr lang="sv-SE"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ECO </a:t>
            </a:r>
            <a:r>
              <a:rPr lang="en-GB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designdirektivet</a:t>
            </a:r>
            <a:r>
              <a:rPr lang="en-GB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(DD)</a:t>
            </a:r>
            <a:endParaRPr lang="en-US" kern="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43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uropacable_template_power_point_sept_2012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E4E3BC60946534DB8314F473FCD9CA804001E6F70B81F461A41B87FD4CE9EC386B3" ma:contentTypeVersion="25" ma:contentTypeDescription="Create a new document." ma:contentTypeScope="" ma:versionID="08d8a943805cac63b6c1c081703f65e4"/>
</file>

<file path=customXml/itemProps1.xml><?xml version="1.0" encoding="utf-8"?>
<ds:datastoreItem xmlns:ds="http://schemas.openxmlformats.org/officeDocument/2006/customXml" ds:itemID="{769511A4-F28C-4210-9EE3-B5BEF41693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75C73-B0C8-4AEA-8136-0AE0DE9151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F19461-B7E2-423E-9071-FF69AE6429A1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793</TotalTime>
  <Words>266</Words>
  <Application>Microsoft Office PowerPoint</Application>
  <PresentationFormat>Bildspel på skärmen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6" baseType="lpstr">
      <vt:lpstr>DesignTemplate</vt:lpstr>
      <vt:lpstr>europacable_template_power_point_sept_2012[1]</vt:lpstr>
      <vt:lpstr>Kalkylblad</vt:lpstr>
      <vt:lpstr>Bild 1</vt:lpstr>
      <vt:lpstr>Aktiviteter</vt:lpstr>
      <vt:lpstr>Materialdeklarationer</vt:lpstr>
      <vt:lpstr>Bild 4</vt:lpstr>
      <vt:lpstr>Bild 5</vt:lpstr>
      <vt:lpstr>Bild 6</vt:lpstr>
      <vt:lpstr>Bild 7</vt:lpstr>
      <vt:lpstr>Bild 8</vt:lpstr>
      <vt:lpstr>Bild 9</vt:lpstr>
      <vt:lpstr>Europacable-ärenden</vt:lpstr>
      <vt:lpstr>Bild 11</vt:lpstr>
      <vt:lpstr>Bild 12</vt:lpstr>
      <vt:lpstr>Möte med Sunda Hus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hp</dc:creator>
  <cp:lastModifiedBy>SELCABLE</cp:lastModifiedBy>
  <cp:revision>96</cp:revision>
  <dcterms:created xsi:type="dcterms:W3CDTF">2012-04-20T17:32:42Z</dcterms:created>
  <dcterms:modified xsi:type="dcterms:W3CDTF">2014-06-02T19:08:35Z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