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  <p:sldMasterId id="2147483656" r:id="rId5"/>
  </p:sldMasterIdLst>
  <p:notesMasterIdLst>
    <p:notesMasterId r:id="rId19"/>
  </p:notesMasterIdLst>
  <p:handoutMasterIdLst>
    <p:handoutMasterId r:id="rId20"/>
  </p:handoutMasterIdLst>
  <p:sldIdLst>
    <p:sldId id="256" r:id="rId6"/>
    <p:sldId id="293" r:id="rId7"/>
    <p:sldId id="268" r:id="rId8"/>
    <p:sldId id="284" r:id="rId9"/>
    <p:sldId id="285" r:id="rId10"/>
    <p:sldId id="286" r:id="rId11"/>
    <p:sldId id="287" r:id="rId12"/>
    <p:sldId id="288" r:id="rId13"/>
    <p:sldId id="289" r:id="rId14"/>
    <p:sldId id="258" r:id="rId15"/>
    <p:sldId id="291" r:id="rId16"/>
    <p:sldId id="292" r:id="rId17"/>
    <p:sldId id="290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0FF1CE12-B100-0000-0000-000000000002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361" autoAdjust="0"/>
    <p:restoredTop sz="96715" autoAdjust="0"/>
  </p:normalViewPr>
  <p:slideViewPr>
    <p:cSldViewPr>
      <p:cViewPr>
        <p:scale>
          <a:sx n="66" d="100"/>
          <a:sy n="66" d="100"/>
        </p:scale>
        <p:origin x="-930" y="-1272"/>
      </p:cViewPr>
      <p:guideLst>
        <p:guide orient="horz" pos="2160"/>
        <p:guide pos="2880"/>
      </p:guideLst>
    </p:cSldViewPr>
  </p:slideViewPr>
  <p:outlineViewPr>
    <p:cViewPr>
      <p:scale>
        <a:sx n="1" d="1"/>
        <a:sy n="1" d="1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651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/>
          <a:lstStyle/>
          <a:p>
            <a:endParaRPr lang="sv-SE" smtClean="0"/>
          </a:p>
        </p:txBody>
      </p:sp>
      <p:sp>
        <p:nvSpPr>
          <p:cNvPr id="24" name="Rectangle 24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/>
          <a:lstStyle/>
          <a:p>
            <a:fld id="{A849C5AD-4428-4E9C-9C84-11B72C9365FB}" type="datetimeFigureOut">
              <a:rPr lang="sv-SE" smtClean="0"/>
              <a:pPr/>
              <a:t>2014-06-02</a:t>
            </a:fld>
            <a:endParaRPr lang="sv-SE" smtClean="0"/>
          </a:p>
        </p:txBody>
      </p:sp>
      <p:sp>
        <p:nvSpPr>
          <p:cNvPr id="30" name="Rectangle 30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/>
          <a:lstStyle/>
          <a:p>
            <a:endParaRPr lang="sv-SE" smtClean="0"/>
          </a:p>
        </p:txBody>
      </p:sp>
      <p:sp>
        <p:nvSpPr>
          <p:cNvPr id="18" name="Rectangle 18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8C596567-A38F-4CEF-B37F-9B9D120D62CE}" type="slidenum">
              <a:rPr lang="sv-SE" smtClean="0"/>
              <a:pPr/>
              <a:t>‹#›</a:t>
            </a:fld>
            <a:endParaRPr lang="sv-SE" smtClean="0"/>
          </a:p>
        </p:txBody>
      </p:sp>
    </p:spTree>
    <p:extLst>
      <p:ext uri="{BB962C8B-B14F-4D97-AF65-F5344CB8AC3E}">
        <p14:creationId xmlns:p14="http://schemas.microsoft.com/office/powerpoint/2010/main" xmlns="" val="32195127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4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15" name="Rectangle 15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/>
          <a:lstStyle/>
          <a:p>
            <a:fld id="{D7547E60-4BE7-4E4E-9AAA-5EE35AEC995C}" type="datetimeFigureOut">
              <a:rPr lang="en-US"/>
              <a:pPr/>
              <a:t>6/2/2014</a:t>
            </a:fld>
            <a:endParaRPr lang="sv-SE"/>
          </a:p>
        </p:txBody>
      </p:sp>
      <p:sp>
        <p:nvSpPr>
          <p:cNvPr id="23" name="Rectangle 2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anchor="ctr"/>
          <a:lstStyle/>
          <a:p>
            <a:endParaRPr lang="sv-SE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Andra nivån</a:t>
            </a:r>
          </a:p>
          <a:p>
            <a:pPr lvl="2"/>
            <a:r>
              <a:rPr lang="sv-SE"/>
              <a:t>Tredje nivån</a:t>
            </a:r>
          </a:p>
          <a:p>
            <a:pPr lvl="3"/>
            <a:r>
              <a:rPr lang="sv-SE"/>
              <a:t>Fjärde nivån</a:t>
            </a:r>
          </a:p>
          <a:p>
            <a:pPr lvl="4"/>
            <a:r>
              <a:rPr lang="sv-SE"/>
              <a:t>Femte nivån</a:t>
            </a:r>
          </a:p>
        </p:txBody>
      </p:sp>
      <p:sp>
        <p:nvSpPr>
          <p:cNvPr id="18" name="Rectangle 18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28" name="Rectangle 28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CA077768-21C8-4125-A345-258E48D2EED0}" type="slidenum">
              <a:rPr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40465460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 latinLnBrk="0">
      <a:defRPr lang="sv-SE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lang="sv-SE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lang="sv-SE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lang="sv-SE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lang="sv-SE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lang="sv-SE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lang="sv-SE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lang="sv-SE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lang="sv-SE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1.jpg"/>
          <p:cNvPicPr>
            <a:picLocks noChangeAspect="1"/>
          </p:cNvPicPr>
          <p:nvPr/>
        </p:nvPicPr>
        <p:blipFill>
          <a:blip r:embed="rId2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2.png"/>
          <p:cNvPicPr>
            <a:picLocks noChangeAspect="1"/>
          </p:cNvPicPr>
          <p:nvPr/>
        </p:nvPicPr>
        <p:blipFill>
          <a:blip r:embed="rId3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3.png"/>
          <p:cNvPicPr>
            <a:picLocks noChangeAspect="1"/>
          </p:cNvPicPr>
          <p:nvPr/>
        </p:nvPicPr>
        <p:blipFill>
          <a:blip r:embed="rId4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4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Rectangle 31"/>
          <p:cNvSpPr>
            <a:spLocks noGrp="1"/>
          </p:cNvSpPr>
          <p:nvPr>
            <p:ph type="subTitle" idx="1"/>
          </p:nvPr>
        </p:nvSpPr>
        <p:spPr>
          <a:xfrm>
            <a:off x="2492734" y="5094577"/>
            <a:ext cx="6194066" cy="925223"/>
          </a:xfrm>
        </p:spPr>
        <p:txBody>
          <a:bodyPr/>
          <a:lstStyle>
            <a:lvl1pPr marL="0" indent="0" algn="r" latinLnBrk="0">
              <a:buNone/>
              <a:defRPr lang="sv-SE" sz="2800"/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5" name="Rectangle 5"/>
          <p:cNvSpPr>
            <a:spLocks noGrp="1"/>
          </p:cNvSpPr>
          <p:nvPr>
            <p:ph type="ctrTitle"/>
          </p:nvPr>
        </p:nvSpPr>
        <p:spPr>
          <a:xfrm>
            <a:off x="1108986" y="3606800"/>
            <a:ext cx="7577814" cy="1470025"/>
          </a:xfrm>
        </p:spPr>
        <p:txBody>
          <a:bodyPr anchor="b" anchorCtr="0"/>
          <a:lstStyle>
            <a:lvl1pPr algn="r" latinLnBrk="0">
              <a:defRPr lang="sv-SE" sz="4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2014-05-02</a:t>
            </a:r>
            <a:endParaRPr lang="sv-SE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/>
              <a:pPr algn="r"/>
              <a:t>‹#›</a:t>
            </a:fld>
            <a:endParaRPr lang="sv-SE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sv-SE" smtClean="0"/>
              <a:t>Bo Rasmusson vårmötet 2014</a:t>
            </a:r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Documents and Settings\SWillems\My Documents\My Pictures\Picture1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763" y="-4763"/>
            <a:ext cx="9155113" cy="686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GB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2014-05-02</a:t>
            </a:r>
            <a:endParaRPr lang="de-DE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smtClean="0">
                <a:solidFill>
                  <a:prstClr val="black">
                    <a:tint val="75000"/>
                  </a:prstClr>
                </a:solidFill>
              </a:rPr>
              <a:t>Bo Rasmusson vårmötet 2014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A3AAFF-CA74-4421-BF30-0FE5DD4E8D20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79418" y="609600"/>
            <a:ext cx="7107382" cy="9906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just" defTabSz="914400">
              <a:lnSpc>
                <a:spcPct val="90000"/>
              </a:lnSpc>
              <a:spcBef>
                <a:spcPct val="20000"/>
              </a:spcBef>
              <a:buSzPct val="100000"/>
              <a:buFontTx/>
              <a:buNone/>
              <a:defRPr/>
            </a:lvl1pPr>
            <a:lvl2pPr>
              <a:buFont typeface="Calibri" pitchFamily="34" charset="0"/>
              <a:buChar char="С"/>
              <a:defRPr/>
            </a:lvl2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2014-05-02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smtClean="0">
                <a:solidFill>
                  <a:prstClr val="black">
                    <a:tint val="75000"/>
                  </a:prstClr>
                </a:solidFill>
              </a:rPr>
              <a:t>Bo Rasmusson vårmötet 2014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EF230E-1AAE-47E5-BA40-3DA2B99DBBA7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de-DE" dirty="0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2014-05-02</a:t>
            </a: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smtClean="0">
                <a:solidFill>
                  <a:prstClr val="black">
                    <a:tint val="75000"/>
                  </a:prstClr>
                </a:solidFill>
              </a:rPr>
              <a:t>Bo Rasmusson vårmötet 2014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0E16CC-7081-434B-8330-200DA56600FB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de-DE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2014-05-02</a:t>
            </a:r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smtClean="0">
                <a:solidFill>
                  <a:prstClr val="black">
                    <a:tint val="75000"/>
                  </a:prstClr>
                </a:solidFill>
              </a:rPr>
              <a:t>Bo Rasmusson vårmötet 2014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9F93FB-AF9D-4789-AEF4-6672D109DFAC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2014-05-02</a:t>
            </a:r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smtClean="0">
                <a:solidFill>
                  <a:prstClr val="black">
                    <a:tint val="75000"/>
                  </a:prstClr>
                </a:solidFill>
              </a:rPr>
              <a:t>Bo Rasmusson vårmötet 2014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D00BCD-5729-4D91-A7BC-4ACFF4A8EE54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smtClean="0"/>
              <a:t>Cliquez sur l'icône pour ajouter une image</a:t>
            </a:r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2014-05-02</a:t>
            </a: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smtClean="0">
                <a:solidFill>
                  <a:prstClr val="black">
                    <a:tint val="75000"/>
                  </a:prstClr>
                </a:solidFill>
              </a:rPr>
              <a:t>Bo Rasmusson vårmötet 2014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9BAF08-1D4F-4B4E-BD31-55F841ABEE58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7325C4D-1AE2-42CF-9BB8-E72CB2C2079F}" type="slidenum">
              <a:rPr lang="it-IT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6029258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66688" y="152400"/>
            <a:ext cx="8229600" cy="533400"/>
          </a:xfrm>
          <a:prstGeom prst="rect">
            <a:avLst/>
          </a:prstGeom>
        </p:spPr>
        <p:txBody>
          <a:bodyPr vert="horz"/>
          <a:lstStyle>
            <a:lvl1pPr>
              <a:defRPr sz="1800">
                <a:solidFill>
                  <a:srgbClr val="415378"/>
                </a:solidFill>
              </a:defRPr>
            </a:lvl1pPr>
          </a:lstStyle>
          <a:p>
            <a:r>
              <a:rPr lang="it-IT" smtClean="0"/>
              <a:t>Fare clic per modificare stile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69332" y="1460500"/>
            <a:ext cx="8805333" cy="38274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 dirty="0" smtClean="0"/>
              <a:t>Fare clic per modificare gli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1490300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2014-05-02</a:t>
            </a:r>
            <a:endParaRPr lang="sv-SE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/>
              <a:pPr algn="r"/>
              <a:t>‹#›</a:t>
            </a:fld>
            <a:endParaRPr lang="sv-SE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sv-SE" smtClean="0"/>
              <a:t>Bo Rasmusson vårmötet 2014</a:t>
            </a:r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2014-05-02</a:t>
            </a:r>
            <a:endParaRPr lang="sv-SE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/>
              <a:pPr algn="r"/>
              <a:t>‹#›</a:t>
            </a:fld>
            <a:endParaRPr lang="sv-SE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sv-SE" smtClean="0"/>
              <a:t>Bo Rasmusson vårmötet 2014</a:t>
            </a:r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2014-05-02</a:t>
            </a:r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/>
              <a:pPr algn="r"/>
              <a:t>‹#›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sv-SE" smtClean="0"/>
              <a:t>Bo Rasmusson vårmötet 2014</a:t>
            </a:r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och text i två spal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11" name="Rectangle 11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2014-05-02</a:t>
            </a:r>
            <a:endParaRPr lang="sv-SE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/>
              <a:pPr algn="r"/>
              <a:t>‹#›</a:t>
            </a:fld>
            <a:endParaRPr lang="sv-SE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sv-SE" smtClean="0"/>
              <a:t>Bo Rasmusson vårmötet 2014</a:t>
            </a:r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2014-05-02</a:t>
            </a:r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/>
              <a:pPr algn="r"/>
              <a:t>‹#›</a:t>
            </a:fld>
            <a:endParaRPr lang="sv-SE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sv-SE" smtClean="0"/>
              <a:t>Bo Rasmusson vårmötet 2014</a:t>
            </a:r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och två innehållsdelar ö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30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17" name="Rectangle 17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2014-05-02</a:t>
            </a:r>
            <a:endParaRPr lang="sv-SE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/>
              <a:pPr algn="r"/>
              <a:t>‹#›</a:t>
            </a:fld>
            <a:endParaRPr lang="sv-SE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sv-SE" smtClean="0"/>
              <a:t>Bo Rasmusson vårmötet 2014</a:t>
            </a:r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/>
          <p:nvPr userDrawn="1"/>
        </p:nvSpPr>
        <p:spPr>
          <a:xfrm>
            <a:off x="1352550" y="1981200"/>
            <a:ext cx="7334250" cy="110490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defTabSz="457200" fontAlgn="base">
              <a:spcBef>
                <a:spcPct val="0"/>
              </a:spcBef>
              <a:spcAft>
                <a:spcPct val="0"/>
              </a:spcAft>
              <a:buClr>
                <a:srgbClr val="7F7F7F"/>
              </a:buClr>
              <a:buFont typeface="Calibri" pitchFamily="34" charset="0"/>
              <a:buAutoNum type="arabicPeriod"/>
              <a:defRPr/>
            </a:pPr>
            <a:r>
              <a:rPr lang="de-DE">
                <a:solidFill>
                  <a:srgbClr val="7F7F7F"/>
                </a:solidFill>
                <a:ea typeface="ＭＳ Ｐゴシック"/>
              </a:rPr>
              <a:t>Click to edit Master subtitle</a:t>
            </a:r>
          </a:p>
          <a:p>
            <a:pPr marL="342900" indent="-342900" algn="just" defTabSz="4572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Blip>
                <a:blip r:embed="rId2"/>
              </a:buBlip>
              <a:defRPr/>
            </a:pPr>
            <a:r>
              <a:rPr lang="en-US">
                <a:solidFill>
                  <a:srgbClr val="898989"/>
                </a:solidFill>
                <a:ea typeface="ＭＳ Ｐゴシック"/>
              </a:rPr>
              <a:t> </a:t>
            </a:r>
            <a:r>
              <a:rPr lang="de-DE">
                <a:solidFill>
                  <a:srgbClr val="7F7F7F"/>
                </a:solidFill>
                <a:ea typeface="ＭＳ Ｐゴシック"/>
              </a:rPr>
              <a:t>Second level</a:t>
            </a:r>
          </a:p>
          <a:p>
            <a:pPr marL="1257300" lvl="2" indent="-342900" defTabSz="457200" fontAlgn="base">
              <a:spcBef>
                <a:spcPct val="0"/>
              </a:spcBef>
              <a:spcAft>
                <a:spcPct val="0"/>
              </a:spcAft>
              <a:buClr>
                <a:srgbClr val="7F7F7F"/>
              </a:buClr>
              <a:buFont typeface="Arial" charset="0"/>
              <a:buChar char="•"/>
              <a:defRPr/>
            </a:pPr>
            <a:r>
              <a:rPr lang="de-DE" sz="1400">
                <a:solidFill>
                  <a:srgbClr val="7F7F7F"/>
                </a:solidFill>
                <a:ea typeface="ＭＳ Ｐゴシック"/>
              </a:rPr>
              <a:t>Third level</a:t>
            </a:r>
          </a:p>
          <a:p>
            <a:pPr marL="1714500" lvl="3" indent="-342900" defTabSz="457200" fontAlgn="base">
              <a:spcBef>
                <a:spcPct val="0"/>
              </a:spcBef>
              <a:spcAft>
                <a:spcPct val="0"/>
              </a:spcAft>
              <a:buClr>
                <a:srgbClr val="7F7F7F"/>
              </a:buClr>
              <a:buFont typeface="Calibri" pitchFamily="34" charset="0"/>
              <a:buChar char="»"/>
              <a:defRPr/>
            </a:pPr>
            <a:r>
              <a:rPr lang="de-DE" sz="1400">
                <a:solidFill>
                  <a:srgbClr val="7F7F7F"/>
                </a:solidFill>
                <a:ea typeface="ＭＳ Ｐゴシック"/>
              </a:rPr>
              <a:t>Fourth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2549" y="895350"/>
            <a:ext cx="7334249" cy="857250"/>
          </a:xfrm>
        </p:spPr>
        <p:txBody>
          <a:bodyPr/>
          <a:lstStyle>
            <a:lvl1pPr algn="l">
              <a:defRPr b="1"/>
            </a:lvl1pPr>
          </a:lstStyle>
          <a:p>
            <a:r>
              <a:rPr lang="fr-FR" smtClean="0"/>
              <a:t>Cliquez pour modifier le style du titre</a:t>
            </a:r>
            <a:endParaRPr lang="en-GB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2014-05-02</a:t>
            </a:r>
            <a:endParaRPr lang="de-DE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smtClean="0">
                <a:solidFill>
                  <a:prstClr val="black">
                    <a:tint val="75000"/>
                  </a:prstClr>
                </a:solidFill>
              </a:rPr>
              <a:t>Bo Rasmusson vårmötet 2014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521DB-1FFC-4EAA-B8A3-E99C67523284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SWillems\My Documents\My Pictures\Picture1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763" y="-4763"/>
            <a:ext cx="9155113" cy="686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371600" y="1181100"/>
            <a:ext cx="7086600" cy="1470025"/>
          </a:xfrm>
        </p:spPr>
        <p:txBody>
          <a:bodyPr/>
          <a:lstStyle>
            <a:lvl1pPr>
              <a:defRPr sz="2800">
                <a:solidFill>
                  <a:srgbClr val="089218"/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2809875"/>
            <a:ext cx="7086600" cy="1752600"/>
          </a:xfrm>
        </p:spPr>
        <p:txBody>
          <a:bodyPr/>
          <a:lstStyle>
            <a:lvl1pPr marL="342900" indent="-342900" algn="just" defTabSz="914400">
              <a:lnSpc>
                <a:spcPct val="90000"/>
              </a:lnSpc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SzPct val="100000"/>
              <a:buFontTx/>
              <a:buBlip>
                <a:blip r:embed="rId3"/>
              </a:buBlip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800100" indent="-342900" algn="ctr">
              <a:buClr>
                <a:srgbClr val="088816"/>
              </a:buClr>
              <a:buFont typeface="Calibri" pitchFamily="34" charset="0"/>
              <a:buChar char="С"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57300" indent="-342900" algn="ctr">
              <a:buClr>
                <a:schemeClr val="tx1">
                  <a:lumMod val="50000"/>
                  <a:lumOff val="50000"/>
                </a:schemeClr>
              </a:buClr>
              <a:buFont typeface="Arial" pitchFamily="34" charset="0"/>
              <a:buChar char="•"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 style des sous-titres du masque</a:t>
            </a:r>
            <a:endParaRPr lang="de-DE" dirty="0" smtClean="0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E81572-E42C-4160-9761-5EEE3CFE8F6A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13" Type="http://schemas.openxmlformats.org/officeDocument/2006/relationships/image" Target="../media/image8.png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12" Type="http://schemas.openxmlformats.org/officeDocument/2006/relationships/image" Target="../media/image7.png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shade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5.png"/>
          <p:cNvPicPr>
            <a:picLocks noChangeAspect="1"/>
          </p:cNvPicPr>
          <p:nvPr/>
        </p:nvPicPr>
        <p:blipFill>
          <a:blip r:embed="rId9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6.pn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sp>
        <p:nvSpPr>
          <p:cNvPr id="30" name="Rectangle 30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sv-SE"/>
              <a:t>Klicka här för att ändra format</a:t>
            </a:r>
          </a:p>
        </p:txBody>
      </p:sp>
      <p:sp>
        <p:nvSpPr>
          <p:cNvPr id="12" name="Rectangl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Andra nivån</a:t>
            </a:r>
          </a:p>
          <a:p>
            <a:pPr lvl="2"/>
            <a:r>
              <a:rPr lang="sv-SE"/>
              <a:t>Tredje nivån</a:t>
            </a:r>
          </a:p>
          <a:p>
            <a:pPr lvl="3"/>
            <a:r>
              <a:rPr lang="sv-SE"/>
              <a:t>Fjärde nivån</a:t>
            </a:r>
          </a:p>
          <a:p>
            <a:pPr lvl="4"/>
            <a:r>
              <a:rPr lang="sv-SE"/>
              <a:t>Femte nivån</a:t>
            </a:r>
          </a:p>
        </p:txBody>
      </p:sp>
      <p:sp>
        <p:nvSpPr>
          <p:cNvPr id="6" name="Rectangle 6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latinLnBrk="0">
              <a:defRPr lang="sv-SE" sz="1000">
                <a:latin typeface="+mn-lt"/>
              </a:defRPr>
            </a:lvl1pPr>
          </a:lstStyle>
          <a:p>
            <a:r>
              <a:rPr lang="en-US" sz="1000" smtClean="0"/>
              <a:t>2014-05-02</a:t>
            </a:r>
            <a:endParaRPr lang="sv-SE" sz="1000"/>
          </a:p>
        </p:txBody>
      </p:sp>
      <p:sp>
        <p:nvSpPr>
          <p:cNvPr id="20" name="Rectangle 20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algn="ctr" latinLnBrk="0">
              <a:defRPr lang="sv-SE" sz="1000">
                <a:latin typeface="+mn-lt"/>
              </a:defRPr>
            </a:lvl1pPr>
          </a:lstStyle>
          <a:p>
            <a:pPr algn="ctr"/>
            <a:r>
              <a:rPr lang="sv-SE" sz="1000" smtClean="0"/>
              <a:t>Bo Rasmusson vårmötet 2014</a:t>
            </a:r>
            <a:endParaRPr lang="sv-SE" sz="1000"/>
          </a:p>
        </p:txBody>
      </p:sp>
      <p:sp>
        <p:nvSpPr>
          <p:cNvPr id="21" name="Rectangle 21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 latinLnBrk="0">
              <a:defRPr lang="sv-SE" sz="1000">
                <a:latin typeface="+mn-lt"/>
              </a:defRPr>
            </a:lvl1pPr>
          </a:lstStyle>
          <a:p>
            <a:pPr algn="r"/>
            <a:fld id="{D4C49B74-5DB2-4B03-B1D2-7F6A3C51C318}" type="slidenum">
              <a:rPr/>
              <a:pPr algn="r"/>
              <a:t>‹#›</a:t>
            </a:fld>
            <a:endParaRPr lang="sv-SE" sz="10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hf hdr="0"/>
  <p:txStyles>
    <p:titleStyle>
      <a:defPPr>
        <a:defRPr lang="sv-SE" sz="4400">
          <a:solidFill>
            <a:schemeClr val="tx1"/>
          </a:solidFill>
          <a:latin typeface="+mj-lt"/>
          <a:ea typeface="+mj-ea"/>
          <a:cs typeface="+mj-cs"/>
        </a:defRPr>
      </a:defPPr>
      <a:lvl1pPr algn="l" eaLnBrk="1" latinLnBrk="0" hangingPunct="1">
        <a:buNone/>
        <a:defRPr lang="sv-SE" sz="3600">
          <a:solidFill>
            <a:schemeClr val="tx1">
              <a:alpha val="100000"/>
            </a:schemeClr>
          </a:solidFill>
          <a:latin typeface="+mj-lt"/>
        </a:defRPr>
      </a:lvl1pPr>
    </p:titleStyle>
    <p:bodyStyle>
      <a:defPPr>
        <a:defRPr lang="sv-SE">
          <a:solidFill>
            <a:schemeClr val="tx1"/>
          </a:solidFill>
          <a:latin typeface="+mn-lt"/>
          <a:ea typeface="+mn-ea"/>
          <a:cs typeface="+mn-cs"/>
        </a:defRPr>
      </a:defPPr>
      <a:lvl1pPr marL="342900" indent="-342900" eaLnBrk="1" latinLnBrk="0" hangingPunct="1">
        <a:buChar char="•"/>
        <a:defRPr lang="sv-SE" sz="2800">
          <a:latin typeface="+mn-lt"/>
        </a:defRPr>
      </a:lvl1pPr>
      <a:lvl2pPr marL="742950" indent="-285750" eaLnBrk="1" hangingPunct="1">
        <a:buChar char="–"/>
        <a:defRPr lang="sv-SE" sz="2400">
          <a:latin typeface="+mn-lt"/>
        </a:defRPr>
      </a:lvl2pPr>
      <a:lvl3pPr marL="1143000" indent="-228600" eaLnBrk="1" hangingPunct="1">
        <a:buChar char="•"/>
        <a:defRPr lang="sv-SE" sz="2400">
          <a:latin typeface="+mn-lt"/>
        </a:defRPr>
      </a:lvl3pPr>
      <a:lvl4pPr marL="1600200" indent="-228600" eaLnBrk="1" hangingPunct="1">
        <a:buChar char="–"/>
        <a:defRPr lang="sv-SE" sz="2000">
          <a:latin typeface="+mn-lt"/>
        </a:defRPr>
      </a:lvl4pPr>
      <a:lvl5pPr marL="2057400" indent="-228600" eaLnBrk="1" hangingPunct="1">
        <a:buChar char="»"/>
        <a:defRPr lang="sv-SE" sz="2000">
          <a:latin typeface="+mn-lt"/>
        </a:defRPr>
      </a:lvl5pPr>
      <a:lvl6pPr marL="2514600" indent="-228600" eaLnBrk="1" hangingPunct="1">
        <a:buChar char="•"/>
        <a:defRPr lang="sv-SE" sz="2000"/>
      </a:lvl6pPr>
      <a:lvl7pPr marL="2971800" indent="-228600" eaLnBrk="1" hangingPunct="1">
        <a:buChar char="•"/>
        <a:defRPr lang="sv-SE" sz="2000"/>
      </a:lvl7pPr>
      <a:lvl8pPr marL="3429000" indent="-228600" eaLnBrk="1" hangingPunct="1">
        <a:buChar char="•"/>
        <a:defRPr lang="sv-SE" sz="2000"/>
      </a:lvl8pPr>
      <a:lvl9pPr marL="3886200" indent="-228600" eaLnBrk="1" hangingPunct="1">
        <a:buChar char="•"/>
        <a:defRPr lang="sv-SE" sz="2000"/>
      </a:lvl9pPr>
    </p:bodyStyle>
    <p:otherStyle>
      <a:defPPr>
        <a:defRPr lang="sv-SE">
          <a:solidFill>
            <a:schemeClr val="tx1"/>
          </a:solidFill>
          <a:latin typeface="+mn-lt"/>
          <a:ea typeface="+mn-ea"/>
          <a:cs typeface="+mn-cs"/>
        </a:defRPr>
      </a:defPPr>
      <a:lvl1pPr marL="0" eaLnBrk="1" latinLnBrk="0" hangingPunct="1"/>
      <a:lvl2pPr marL="457200" eaLnBrk="1" hangingPunct="1"/>
      <a:lvl3pPr marL="914400" eaLnBrk="1" hangingPunct="1"/>
      <a:lvl4pPr marL="1371600" eaLnBrk="1" hangingPunct="1"/>
      <a:lvl5pPr marL="1828800" eaLnBrk="1" hangingPunct="1"/>
      <a:lvl6pPr marL="2286000" eaLnBrk="1" hangingPunct="1"/>
      <a:lvl7pPr marL="2743200" eaLnBrk="1" hangingPunct="1"/>
      <a:lvl8pPr marL="3200400" eaLnBrk="1" hangingPunct="1"/>
      <a:lvl9pPr marL="3657600" eaLnBrk="1" hangingPunct="1"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Bild 4" descr="hintergrund-pp2.psd"/>
          <p:cNvPicPr>
            <a:picLocks noChangeAspect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2" descr="C:\Documents and Settings\SWillems\My Documents\My Pictures\Picture1.pn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55113" cy="686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Titelplatzhalter 1"/>
          <p:cNvSpPr>
            <a:spLocks noGrp="1"/>
          </p:cNvSpPr>
          <p:nvPr>
            <p:ph type="title"/>
          </p:nvPr>
        </p:nvSpPr>
        <p:spPr bwMode="auto">
          <a:xfrm>
            <a:off x="1579563" y="609600"/>
            <a:ext cx="710723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Mastertitelformat bearbeiten</a:t>
            </a:r>
          </a:p>
        </p:txBody>
      </p:sp>
      <p:sp>
        <p:nvSpPr>
          <p:cNvPr id="1029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1579563" y="1600200"/>
            <a:ext cx="710723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smtClean="0"/>
          </a:p>
          <a:p>
            <a:pPr lvl="0"/>
            <a:r>
              <a:rPr lang="de-DE" smtClean="0"/>
              <a:t>Mastertextformat bearbeiten</a:t>
            </a:r>
          </a:p>
          <a:p>
            <a:pPr lvl="0"/>
            <a:r>
              <a:rPr lang="en-US" smtClean="0"/>
              <a:t> </a:t>
            </a:r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2014-05-02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defTabSz="457200">
              <a:defRPr/>
            </a:pPr>
            <a:r>
              <a:rPr lang="sv-SE" smtClean="0">
                <a:solidFill>
                  <a:prstClr val="black">
                    <a:tint val="75000"/>
                  </a:prstClr>
                </a:solidFill>
              </a:rPr>
              <a:t>Bo Rasmusson vårmötet 2014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819DB1B1-3818-4E5E-B6F0-CE31F46C2B49}" type="slidenum">
              <a:rPr lang="de-DE"/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8" r:id="rId10"/>
  </p:sldLayoutIdLst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2800" b="1" kern="1200">
          <a:solidFill>
            <a:srgbClr val="089218"/>
          </a:solidFill>
          <a:latin typeface="+mj-lt"/>
          <a:ea typeface="ＭＳ Ｐゴシック" charset="-128"/>
          <a:cs typeface="ＭＳ Ｐゴシック" charset="-128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89218"/>
          </a:solidFill>
          <a:latin typeface="Calibri" charset="0"/>
          <a:ea typeface="ＭＳ Ｐゴシック" charset="-128"/>
          <a:cs typeface="ＭＳ Ｐゴシック" charset="-128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89218"/>
          </a:solidFill>
          <a:latin typeface="Calibri" charset="0"/>
          <a:ea typeface="ＭＳ Ｐゴシック" charset="-128"/>
          <a:cs typeface="ＭＳ Ｐゴシック" charset="-128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89218"/>
          </a:solidFill>
          <a:latin typeface="Calibri" charset="0"/>
          <a:ea typeface="ＭＳ Ｐゴシック" charset="-128"/>
          <a:cs typeface="ＭＳ Ｐゴシック" charset="-128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89218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algn="just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rgbClr val="7F7F7F"/>
        </a:buClr>
        <a:buSzPct val="100000"/>
        <a:defRPr kern="1200">
          <a:solidFill>
            <a:srgbClr val="7F7F7F"/>
          </a:solidFill>
          <a:latin typeface="+mn-lt"/>
          <a:ea typeface="ＭＳ Ｐゴシック" charset="-128"/>
          <a:cs typeface="ＭＳ Ｐゴシック" charset="-128"/>
        </a:defRPr>
      </a:lvl1pPr>
      <a:lvl2pPr marL="800100" indent="-342900" algn="l" defTabSz="457200" rtl="0" eaLnBrk="1" fontAlgn="base" hangingPunct="1">
        <a:spcBef>
          <a:spcPct val="20000"/>
        </a:spcBef>
        <a:spcAft>
          <a:spcPct val="0"/>
        </a:spcAft>
        <a:buClr>
          <a:srgbClr val="089218"/>
        </a:buClr>
        <a:buFont typeface="Calibri" pitchFamily="34" charset="0"/>
        <a:buChar char="С"/>
        <a:defRPr kern="1200">
          <a:solidFill>
            <a:srgbClr val="7F7F7F"/>
          </a:solidFill>
          <a:latin typeface="+mn-lt"/>
          <a:ea typeface="ＭＳ Ｐゴシック" charset="-128"/>
          <a:cs typeface="ＭＳ Ｐゴシック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400" kern="1200">
          <a:solidFill>
            <a:srgbClr val="7F7F7F"/>
          </a:solidFill>
          <a:latin typeface="+mn-lt"/>
          <a:ea typeface="ＭＳ Ｐゴシック" charset="-128"/>
          <a:cs typeface="ＭＳ Ｐゴシック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rgbClr val="7F7F7F"/>
          </a:solidFill>
          <a:latin typeface="+mn-lt"/>
          <a:ea typeface="ＭＳ Ｐゴシック" charset="-128"/>
          <a:cs typeface="ＭＳ Ｐゴシック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400" kern="1200">
          <a:solidFill>
            <a:srgbClr val="7F7F7F"/>
          </a:solidFill>
          <a:latin typeface="+mn-lt"/>
          <a:ea typeface="ＭＳ Ｐゴシック" charset="-128"/>
          <a:cs typeface="ＭＳ Ｐゴシック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Excel-kalkylblad1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/>
        </p:nvSpPr>
        <p:spPr>
          <a:xfrm>
            <a:off x="4714876" y="0"/>
            <a:ext cx="4752528" cy="147732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sv-SE" sz="5400" b="1" cap="all" spc="0" dirty="0" smtClean="0">
                <a:ln w="0"/>
                <a:solidFill>
                  <a:schemeClr val="accent5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SEL</a:t>
            </a:r>
            <a:r>
              <a:rPr lang="sv-SE" sz="5400" b="1" cap="all" spc="0" dirty="0" smtClean="0">
                <a:ln w="0"/>
                <a:solidFill>
                  <a:schemeClr val="bg1">
                    <a:lumMod val="6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CABLE</a:t>
            </a:r>
            <a:r>
              <a:rPr lang="sv-SE" sz="5400" b="1" cap="all" dirty="0" smtClean="0">
                <a:ln w="0"/>
                <a:solidFill>
                  <a:schemeClr val="bg1">
                    <a:lumMod val="6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sv-SE" sz="5400" b="1" cap="all" dirty="0" smtClean="0">
                <a:ln w="0"/>
                <a:solidFill>
                  <a:schemeClr val="bg1">
                    <a:lumMod val="6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sv-SE" cap="all" dirty="0" smtClean="0">
                <a:ln w="0"/>
                <a:effectLst>
                  <a:reflection blurRad="12700" stA="50000" endPos="50000" dist="5000" dir="5400000" sy="-100000" rotWithShape="0"/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S</a:t>
            </a:r>
            <a:r>
              <a:rPr lang="sv-SE" dirty="0" smtClean="0">
                <a:ln w="0"/>
                <a:effectLst>
                  <a:reflection blurRad="12700" stA="50000" endPos="50000" dist="5000" dir="5400000" sy="-100000" rotWithShape="0"/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wedish </a:t>
            </a:r>
            <a:r>
              <a:rPr lang="sv-SE" dirty="0" err="1" smtClean="0">
                <a:ln w="0"/>
                <a:effectLst>
                  <a:reflection blurRad="12700" stA="50000" endPos="50000" dist="5000" dir="5400000" sy="-100000" rotWithShape="0"/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Manufacturers</a:t>
            </a:r>
            <a:r>
              <a:rPr lang="sv-SE" dirty="0" smtClean="0">
                <a:ln w="0"/>
                <a:effectLst>
                  <a:reflection blurRad="12700" stA="50000" endPos="50000" dist="5000" dir="5400000" sy="-100000" rotWithShape="0"/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of </a:t>
            </a:r>
            <a:r>
              <a:rPr lang="sv-SE" dirty="0" err="1" smtClean="0">
                <a:ln w="0"/>
                <a:effectLst>
                  <a:reflection blurRad="12700" stA="50000" endPos="50000" dist="5000" dir="5400000" sy="-100000" rotWithShape="0"/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cables</a:t>
            </a:r>
            <a:r>
              <a:rPr lang="sv-SE" dirty="0" smtClean="0">
                <a:ln w="0"/>
                <a:effectLst>
                  <a:reflection blurRad="12700" stA="50000" endPos="50000" dist="5000" dir="5400000" sy="-100000" rotWithShape="0"/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sv-SE" dirty="0" smtClean="0">
                <a:ln w="0"/>
                <a:effectLst>
                  <a:reflection blurRad="12700" stA="50000" endPos="50000" dist="5000" dir="5400000" sy="-100000" rotWithShape="0"/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sv-SE" dirty="0" smtClean="0">
                <a:ln w="0"/>
                <a:effectLst>
                  <a:reflection blurRad="12700" stA="50000" endPos="50000" dist="5000" dir="5400000" sy="-100000" rotWithShape="0"/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and wires</a:t>
            </a:r>
            <a:endParaRPr lang="sv-SE" spc="0" dirty="0">
              <a:ln w="0"/>
              <a:effectLst>
                <a:reflection blurRad="12700" stA="50000" endPos="50000" dist="5000" dir="5400000" sy="-100000" rotWithShape="0"/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textruta 4"/>
          <p:cNvSpPr txBox="1"/>
          <p:nvPr/>
        </p:nvSpPr>
        <p:spPr>
          <a:xfrm>
            <a:off x="2483767" y="2708920"/>
            <a:ext cx="5615512" cy="1200329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sv-SE" sz="3600" dirty="0" smtClean="0">
                <a:solidFill>
                  <a:schemeClr val="accent5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Miljögruppens rapport, </a:t>
            </a:r>
            <a:br>
              <a:rPr lang="sv-SE" sz="3600" dirty="0" smtClean="0">
                <a:solidFill>
                  <a:schemeClr val="accent5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sv-SE" sz="3600" dirty="0" smtClean="0">
                <a:solidFill>
                  <a:schemeClr val="accent5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Vårmötet 2014</a:t>
            </a:r>
            <a:endParaRPr lang="sv-SE" sz="3600" dirty="0">
              <a:solidFill>
                <a:schemeClr val="accent5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Platshållare för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latin typeface="Verdana" pitchFamily="34" charset="0"/>
                <a:ea typeface="Verdana" pitchFamily="34" charset="0"/>
                <a:cs typeface="Verdana" pitchFamily="34" charset="0"/>
              </a:rPr>
              <a:t>2014-05-02</a:t>
            </a:r>
            <a:endParaRPr lang="sv-S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sv-SE" smtClean="0">
                <a:latin typeface="Verdana" pitchFamily="34" charset="0"/>
                <a:ea typeface="Verdana" pitchFamily="34" charset="0"/>
                <a:cs typeface="Verdana" pitchFamily="34" charset="0"/>
              </a:rPr>
              <a:pPr algn="r"/>
              <a:t>1</a:t>
            </a:fld>
            <a:endParaRPr lang="sv-S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2"/>
          </p:nvPr>
        </p:nvSpPr>
        <p:spPr>
          <a:xfrm>
            <a:off x="3124200" y="6245225"/>
            <a:ext cx="3103984" cy="476250"/>
          </a:xfrm>
        </p:spPr>
        <p:txBody>
          <a:bodyPr/>
          <a:lstStyle/>
          <a:p>
            <a:r>
              <a:rPr lang="sv-SE" smtClean="0">
                <a:latin typeface="Verdana" pitchFamily="34" charset="0"/>
                <a:ea typeface="Verdana" pitchFamily="34" charset="0"/>
                <a:cs typeface="Verdana" pitchFamily="34" charset="0"/>
              </a:rPr>
              <a:t>Bo Rasmusson vårmötet 2014</a:t>
            </a:r>
            <a:endParaRPr lang="sv-S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title"/>
          </p:nvPr>
        </p:nvSpPr>
        <p:spPr>
          <a:xfrm>
            <a:off x="457200" y="197768"/>
            <a:ext cx="8229600" cy="1143000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sv-SE" dirty="0" smtClean="0">
                <a:solidFill>
                  <a:schemeClr val="accent5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Europacable-ärenden</a:t>
            </a:r>
            <a:endParaRPr lang="sv-SE" dirty="0">
              <a:solidFill>
                <a:schemeClr val="accent5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Platshållare för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latin typeface="Verdana" pitchFamily="34" charset="0"/>
                <a:ea typeface="Verdana" pitchFamily="34" charset="0"/>
                <a:cs typeface="Verdana" pitchFamily="34" charset="0"/>
              </a:rPr>
              <a:t>2014-05-02</a:t>
            </a:r>
            <a:endParaRPr lang="sv-S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sv-SE" smtClean="0">
                <a:latin typeface="Verdana" pitchFamily="34" charset="0"/>
                <a:ea typeface="Verdana" pitchFamily="34" charset="0"/>
                <a:cs typeface="Verdana" pitchFamily="34" charset="0"/>
              </a:rPr>
              <a:pPr algn="r"/>
              <a:t>10</a:t>
            </a:fld>
            <a:endParaRPr lang="sv-S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sv-SE" smtClean="0">
                <a:latin typeface="Verdana" pitchFamily="34" charset="0"/>
                <a:ea typeface="Verdana" pitchFamily="34" charset="0"/>
                <a:cs typeface="Verdana" pitchFamily="34" charset="0"/>
              </a:rPr>
              <a:t>Bo Rasmusson vårmötet 2014</a:t>
            </a:r>
            <a:endParaRPr lang="sv-SE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Platshållare för text 1"/>
          <p:cNvSpPr txBox="1">
            <a:spLocks/>
          </p:cNvSpPr>
          <p:nvPr/>
        </p:nvSpPr>
        <p:spPr>
          <a:xfrm>
            <a:off x="609600" y="17526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sv-SE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Dokumentrestriktioner</a:t>
            </a:r>
            <a:br>
              <a:rPr kumimoji="0" lang="sv-SE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kumimoji="0" lang="sv-SE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kumimoji="0" lang="sv-SE" sz="2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endast för ECBL-medlemmar</a:t>
            </a:r>
            <a:endParaRPr kumimoji="0" lang="sv-SE" sz="2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lang="sv-SE" sz="2800" kern="0" dirty="0" smtClean="0">
                <a:solidFill>
                  <a:sysClr val="windowText" lastClr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Joint </a:t>
            </a:r>
            <a:r>
              <a:rPr lang="sv-SE" sz="2800" kern="0" dirty="0" err="1" smtClean="0">
                <a:solidFill>
                  <a:sysClr val="windowText" lastClr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Technical</a:t>
            </a:r>
            <a:r>
              <a:rPr lang="sv-SE" sz="2800" kern="0" dirty="0" smtClean="0">
                <a:solidFill>
                  <a:sysClr val="windowText" lastClr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Officers meeting</a:t>
            </a:r>
            <a:br>
              <a:rPr lang="sv-SE" sz="2800" kern="0" dirty="0" smtClean="0">
                <a:solidFill>
                  <a:sysClr val="windowText" lastClr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sv-SE" sz="2800" kern="0" dirty="0" smtClean="0">
                <a:solidFill>
                  <a:sysClr val="windowText" lastClr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sv-SE" sz="2000" kern="0" dirty="0" smtClean="0">
                <a:solidFill>
                  <a:sysClr val="windowText" lastClr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EDC, ETC, EPC och CPR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sv-SE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WG Materials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lang="sv-SE" sz="2800" kern="0" dirty="0" smtClean="0">
                <a:solidFill>
                  <a:sysClr val="windowText" lastClr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JCMA Liaison meeting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sv-SE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ECBL/CENELEC Partnership </a:t>
            </a:r>
            <a:r>
              <a:rPr kumimoji="0" lang="sv-SE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agreement</a:t>
            </a:r>
            <a:r>
              <a:rPr kumimoji="0" lang="sv-SE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kumimoji="0" lang="sv-SE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kumimoji="0" lang="sv-SE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kumimoji="0" lang="sv-SE" sz="2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TC111x dokument tillgängliga</a:t>
            </a:r>
            <a:endParaRPr kumimoji="0" lang="sv-SE" sz="2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sv-SE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Orgalime</a:t>
            </a:r>
            <a:r>
              <a:rPr kumimoji="0" lang="sv-SE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kumimoji="0" lang="sv-SE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kumimoji="0" lang="sv-SE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kumimoji="0" lang="sv-SE" sz="2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alla</a:t>
            </a:r>
            <a:r>
              <a:rPr kumimoji="0" lang="sv-SE" sz="2000" b="0" i="0" u="none" strike="noStrike" kern="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 nyhetsbrev tillgängliga på </a:t>
            </a:r>
            <a:r>
              <a:rPr kumimoji="0" lang="sv-SE" sz="2000" b="0" i="0" u="none" strike="noStrike" kern="0" cap="none" spc="0" normalizeH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ECBLs</a:t>
            </a:r>
            <a:r>
              <a:rPr kumimoji="0" lang="sv-SE" sz="2000" b="0" i="0" u="none" strike="noStrike" kern="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 hemsida</a:t>
            </a:r>
            <a:endParaRPr kumimoji="0" lang="sv-SE" sz="20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endParaRPr kumimoji="0" lang="sv-SE" sz="2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749303980"/>
              </p:ext>
            </p:extLst>
          </p:nvPr>
        </p:nvGraphicFramePr>
        <p:xfrm>
          <a:off x="6012160" y="3429000"/>
          <a:ext cx="1181100" cy="781050"/>
        </p:xfrm>
        <a:graphic>
          <a:graphicData uri="http://schemas.openxmlformats.org/presentationml/2006/ole">
            <p:oleObj spid="_x0000_s1054" name="Kalkylblad" showAsIcon="1" r:id="rId3" imgW="697117" imgH="452673" progId="Excel.Shee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nkt</a:t>
            </a:r>
            <a:r>
              <a:rPr lang="sv-S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sv-SE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cables</a:t>
            </a:r>
            <a:r>
              <a:rPr lang="sv-S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är det enda kabelföretaget som deltar</a:t>
            </a:r>
            <a:endParaRPr lang="en-GB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2014-05-02</a:t>
            </a:r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GB" smtClean="0"/>
              <a:pPr algn="r"/>
              <a:t>11</a:t>
            </a:fld>
            <a:endParaRPr lang="en-GB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sv-SE" smtClean="0"/>
              <a:t>Bo Rasmusson vårmötet 2014</a:t>
            </a:r>
            <a:endParaRPr lang="sv-SE"/>
          </a:p>
        </p:txBody>
      </p:sp>
      <p:sp>
        <p:nvSpPr>
          <p:cNvPr id="8" name="Rubrik 2"/>
          <p:cNvSpPr txBox="1">
            <a:spLocks/>
          </p:cNvSpPr>
          <p:nvPr/>
        </p:nvSpPr>
        <p:spPr>
          <a:xfrm>
            <a:off x="457200" y="197768"/>
            <a:ext cx="8229600" cy="114300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anchor="b" anchorCtr="0">
            <a:normAutofit/>
          </a:bodyPr>
          <a:lstStyle>
            <a:defPPr>
              <a:defRPr lang="sv-SE"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defPPr>
            <a:lvl1pPr algn="l" eaLnBrk="1" latinLnBrk="0" hangingPunct="1">
              <a:buNone/>
              <a:defRPr lang="sv-SE" sz="3600">
                <a:solidFill>
                  <a:schemeClr val="tx1">
                    <a:alpha val="100000"/>
                  </a:schemeClr>
                </a:solidFill>
                <a:latin typeface="+mj-lt"/>
              </a:defRPr>
            </a:lvl1pPr>
          </a:lstStyle>
          <a:p>
            <a:r>
              <a:rPr lang="en-GB" kern="0" dirty="0" err="1" smtClean="0">
                <a:solidFill>
                  <a:schemeClr val="accent5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Swerea</a:t>
            </a:r>
            <a:r>
              <a:rPr lang="en-GB" kern="0" dirty="0" smtClean="0">
                <a:solidFill>
                  <a:schemeClr val="accent5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IVF</a:t>
            </a:r>
            <a:endParaRPr lang="en-GB" kern="0" dirty="0">
              <a:solidFill>
                <a:schemeClr val="accent5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24740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1"/>
          <p:cNvSpPr>
            <a:spLocks noGrp="1"/>
          </p:cNvSpPr>
          <p:nvPr>
            <p:ph type="body" idx="1"/>
          </p:nvPr>
        </p:nvSpPr>
        <p:spPr>
          <a:xfrm>
            <a:off x="457200" y="1916833"/>
            <a:ext cx="8229600" cy="3096344"/>
          </a:xfrm>
        </p:spPr>
        <p:txBody>
          <a:bodyPr/>
          <a:lstStyle/>
          <a:p>
            <a:r>
              <a:rPr lang="sv-S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Kylvatten</a:t>
            </a:r>
          </a:p>
          <a:p>
            <a:r>
              <a:rPr lang="sv-S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Buller</a:t>
            </a:r>
          </a:p>
          <a:p>
            <a:r>
              <a:rPr lang="sv-S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Kemikalier</a:t>
            </a:r>
          </a:p>
          <a:p>
            <a:r>
              <a:rPr lang="sv-S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M.m.</a:t>
            </a:r>
            <a:endParaRPr lang="en-GB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2014-05-02</a:t>
            </a:r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GB" smtClean="0"/>
              <a:pPr algn="r"/>
              <a:t>12</a:t>
            </a:fld>
            <a:endParaRPr lang="en-GB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sv-SE" smtClean="0"/>
              <a:t>Bo Rasmusson vårmötet 2014</a:t>
            </a:r>
            <a:endParaRPr lang="sv-SE"/>
          </a:p>
        </p:txBody>
      </p:sp>
      <p:sp>
        <p:nvSpPr>
          <p:cNvPr id="7" name="Rubrik 2"/>
          <p:cNvSpPr txBox="1">
            <a:spLocks/>
          </p:cNvSpPr>
          <p:nvPr/>
        </p:nvSpPr>
        <p:spPr>
          <a:xfrm>
            <a:off x="457200" y="197768"/>
            <a:ext cx="8229600" cy="114300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anchor="b" anchorCtr="0">
            <a:normAutofit/>
          </a:bodyPr>
          <a:lstStyle>
            <a:defPPr>
              <a:defRPr lang="sv-SE"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defPPr>
            <a:lvl1pPr algn="l" eaLnBrk="1" latinLnBrk="0" hangingPunct="1">
              <a:buNone/>
              <a:defRPr lang="sv-SE" sz="3600">
                <a:solidFill>
                  <a:schemeClr val="tx1">
                    <a:alpha val="100000"/>
                  </a:schemeClr>
                </a:solidFill>
                <a:latin typeface="+mj-lt"/>
              </a:defRPr>
            </a:lvl1pPr>
          </a:lstStyle>
          <a:p>
            <a:r>
              <a:rPr lang="en-GB" kern="0" dirty="0" err="1" smtClean="0">
                <a:solidFill>
                  <a:schemeClr val="accent5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Verksamhetsrelaterade</a:t>
            </a:r>
            <a:r>
              <a:rPr lang="en-GB" kern="0" dirty="0" smtClean="0">
                <a:solidFill>
                  <a:schemeClr val="accent5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GB" kern="0" dirty="0" err="1" smtClean="0">
                <a:solidFill>
                  <a:schemeClr val="accent5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miljöfrågor</a:t>
            </a:r>
            <a:endParaRPr lang="en-GB" kern="0" dirty="0">
              <a:solidFill>
                <a:schemeClr val="accent5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97474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1"/>
          <p:cNvSpPr>
            <a:spLocks noGrp="1"/>
          </p:cNvSpPr>
          <p:nvPr>
            <p:ph type="body" idx="1"/>
          </p:nvPr>
        </p:nvSpPr>
        <p:spPr>
          <a:xfrm>
            <a:off x="446856" y="162880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sv-S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Beskrivning av Sunda Hus verksamhet</a:t>
            </a:r>
          </a:p>
          <a:p>
            <a:r>
              <a:rPr lang="sv-S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Bedömningskriterier</a:t>
            </a:r>
          </a:p>
          <a:p>
            <a:r>
              <a:rPr lang="sv-S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Olika materialdeklarationer</a:t>
            </a:r>
          </a:p>
          <a:p>
            <a:pPr lvl="1"/>
            <a:r>
              <a:rPr lang="sv-S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Europacable</a:t>
            </a:r>
          </a:p>
          <a:p>
            <a:pPr lvl="1"/>
            <a:r>
              <a:rPr lang="sv-SE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Selcable</a:t>
            </a:r>
            <a:endParaRPr lang="sv-SE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/>
            <a:r>
              <a:rPr lang="sv-S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Övriga</a:t>
            </a:r>
          </a:p>
          <a:p>
            <a:r>
              <a:rPr lang="sv-S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Miljöstandarder</a:t>
            </a:r>
          </a:p>
          <a:p>
            <a:pPr lvl="1"/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IEC 62474,</a:t>
            </a:r>
            <a:r>
              <a:rPr lang="sv-SE" b="1" dirty="0"/>
              <a:t> </a:t>
            </a:r>
            <a:r>
              <a:rPr lang="sv-SE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Materialdeklaration av elektrotekniska produkter och av produkter för den elektrotekniska industrin</a:t>
            </a:r>
            <a:endParaRPr lang="en-GB" sz="20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/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IEC 62125, </a:t>
            </a:r>
            <a:r>
              <a:rPr lang="en-GB" sz="21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Environmental statement specific to IEC TC 20 - Electric cables</a:t>
            </a:r>
          </a:p>
          <a:p>
            <a:pPr lvl="1"/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IEC 62839, </a:t>
            </a:r>
            <a:r>
              <a:rPr lang="en-GB" sz="21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Environmental declaration for data- and telecommunication cables </a:t>
            </a:r>
          </a:p>
          <a:p>
            <a:endParaRPr lang="sv-SE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>
          <a:xfrm>
            <a:off x="457200" y="341784"/>
            <a:ext cx="8229600" cy="1143000"/>
          </a:xfrm>
        </p:spPr>
        <p:txBody>
          <a:bodyPr>
            <a:normAutofit/>
          </a:bodyPr>
          <a:lstStyle/>
          <a:p>
            <a:r>
              <a:rPr lang="sv-SE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Möte </a:t>
            </a:r>
            <a:r>
              <a:rPr lang="sv-SE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med Sunda Hus</a:t>
            </a:r>
            <a:endParaRPr lang="en-GB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2014-05-02</a:t>
            </a:r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GB" smtClean="0"/>
              <a:pPr algn="r"/>
              <a:t>13</a:t>
            </a:fld>
            <a:endParaRPr lang="en-GB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sv-SE" smtClean="0"/>
              <a:t>Bo Rasmusson vårmötet 2014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915292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en-GB" b="1" dirty="0" err="1" smtClean="0"/>
              <a:t>Miljöhemsida</a:t>
            </a:r>
            <a:endParaRPr lang="en-GB" dirty="0"/>
          </a:p>
          <a:p>
            <a:pPr lvl="0"/>
            <a:r>
              <a:rPr lang="en-GB" b="1" dirty="0" err="1" smtClean="0"/>
              <a:t>Miljödeklarationer</a:t>
            </a:r>
            <a:endParaRPr lang="en-GB" dirty="0"/>
          </a:p>
          <a:p>
            <a:pPr lvl="0"/>
            <a:r>
              <a:rPr lang="en-GB" b="1" dirty="0"/>
              <a:t>Rapport </a:t>
            </a:r>
            <a:r>
              <a:rPr lang="en-GB" b="1" dirty="0" err="1"/>
              <a:t>från</a:t>
            </a:r>
            <a:r>
              <a:rPr lang="en-GB" b="1" dirty="0"/>
              <a:t> ECOE  </a:t>
            </a:r>
            <a:r>
              <a:rPr lang="en-GB" b="1" dirty="0" err="1" smtClean="0"/>
              <a:t>Eurpacable</a:t>
            </a:r>
            <a:r>
              <a:rPr lang="en-GB" dirty="0"/>
              <a:t> </a:t>
            </a:r>
            <a:r>
              <a:rPr lang="en-GB" b="1" dirty="0" smtClean="0"/>
              <a:t>25:e </a:t>
            </a:r>
            <a:r>
              <a:rPr lang="en-GB" b="1" dirty="0"/>
              <a:t>mars </a:t>
            </a:r>
            <a:r>
              <a:rPr lang="en-GB" b="1" dirty="0" smtClean="0"/>
              <a:t>2014</a:t>
            </a:r>
            <a:endParaRPr lang="en-GB" dirty="0" smtClean="0"/>
          </a:p>
          <a:p>
            <a:pPr lvl="0"/>
            <a:r>
              <a:rPr lang="en-GB" b="1" dirty="0" err="1" smtClean="0"/>
              <a:t>Swerea</a:t>
            </a:r>
            <a:r>
              <a:rPr lang="en-GB" b="1" dirty="0" smtClean="0"/>
              <a:t> </a:t>
            </a:r>
            <a:r>
              <a:rPr lang="en-GB" b="1" dirty="0"/>
              <a:t>IVF</a:t>
            </a:r>
            <a:endParaRPr lang="en-GB" dirty="0"/>
          </a:p>
          <a:p>
            <a:pPr lvl="0"/>
            <a:r>
              <a:rPr lang="en-GB" b="1" dirty="0" err="1"/>
              <a:t>Verksamhetsrelaterade</a:t>
            </a:r>
            <a:r>
              <a:rPr lang="en-GB" b="1" dirty="0"/>
              <a:t> </a:t>
            </a:r>
            <a:r>
              <a:rPr lang="en-GB" b="1" dirty="0" err="1" smtClean="0"/>
              <a:t>miljöfrågor</a:t>
            </a:r>
            <a:endParaRPr lang="en-GB" b="1" dirty="0" smtClean="0"/>
          </a:p>
          <a:p>
            <a:pPr lvl="0"/>
            <a:r>
              <a:rPr lang="en-GB" b="1" dirty="0" err="1" smtClean="0"/>
              <a:t>Möte</a:t>
            </a:r>
            <a:r>
              <a:rPr lang="en-GB" b="1" dirty="0" smtClean="0"/>
              <a:t> </a:t>
            </a:r>
            <a:r>
              <a:rPr lang="en-GB" b="1" dirty="0"/>
              <a:t>med </a:t>
            </a:r>
            <a:r>
              <a:rPr lang="en-GB" b="1" dirty="0" err="1"/>
              <a:t>Sunda</a:t>
            </a:r>
            <a:r>
              <a:rPr lang="en-GB" b="1" dirty="0"/>
              <a:t> Hus</a:t>
            </a:r>
            <a:br>
              <a:rPr lang="en-GB" b="1" dirty="0"/>
            </a:br>
            <a:r>
              <a:rPr lang="en-GB" dirty="0" smtClean="0"/>
              <a:t>Jane Wigren</a:t>
            </a:r>
            <a:endParaRPr lang="en-GB" dirty="0"/>
          </a:p>
          <a:p>
            <a:endParaRPr lang="en-GB" dirty="0"/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/>
          </a:bodyPr>
          <a:lstStyle/>
          <a:p>
            <a:r>
              <a:rPr lang="sv-SE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Aktiviteter</a:t>
            </a:r>
            <a:endParaRPr lang="en-GB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2014-05-02</a:t>
            </a:r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GB" smtClean="0"/>
              <a:pPr algn="r"/>
              <a:t>2</a:t>
            </a:fld>
            <a:endParaRPr lang="en-GB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sv-SE" smtClean="0"/>
              <a:t>Bo Rasmusson vårmötet 2014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780948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Deltagarna</a:t>
            </a:r>
            <a:r>
              <a:rPr lang="en-US" dirty="0" smtClean="0"/>
              <a:t> </a:t>
            </a:r>
            <a:r>
              <a:rPr lang="en-US" dirty="0" err="1" smtClean="0"/>
              <a:t>uppmanades</a:t>
            </a:r>
            <a:r>
              <a:rPr lang="en-US" dirty="0" smtClean="0"/>
              <a:t> </a:t>
            </a:r>
            <a:r>
              <a:rPr lang="en-US" dirty="0" err="1" smtClean="0"/>
              <a:t>att</a:t>
            </a:r>
            <a:r>
              <a:rPr lang="en-US" dirty="0" smtClean="0"/>
              <a:t> </a:t>
            </a:r>
            <a:r>
              <a:rPr lang="en-US" dirty="0" err="1" smtClean="0"/>
              <a:t>värdera</a:t>
            </a:r>
            <a:r>
              <a:rPr lang="en-US" dirty="0" smtClean="0"/>
              <a:t> en </a:t>
            </a:r>
            <a:r>
              <a:rPr lang="en-US" dirty="0" err="1" smtClean="0"/>
              <a:t>övergång</a:t>
            </a:r>
            <a:r>
              <a:rPr lang="en-US" dirty="0" smtClean="0"/>
              <a:t> till </a:t>
            </a:r>
            <a:r>
              <a:rPr lang="en-US" dirty="0" err="1" smtClean="0"/>
              <a:t>Europacables´material</a:t>
            </a:r>
            <a:r>
              <a:rPr lang="en-US" dirty="0" smtClean="0"/>
              <a:t> </a:t>
            </a:r>
            <a:r>
              <a:rPr lang="en-US" dirty="0" err="1" smtClean="0"/>
              <a:t>deklaration</a:t>
            </a:r>
            <a:r>
              <a:rPr lang="en-US" dirty="0" smtClean="0"/>
              <a:t> I </a:t>
            </a:r>
            <a:r>
              <a:rPr lang="en-US" dirty="0" err="1" smtClean="0"/>
              <a:t>framtid</a:t>
            </a:r>
            <a:r>
              <a:rPr lang="en-US" dirty="0" smtClean="0"/>
              <a:t> </a:t>
            </a:r>
            <a:r>
              <a:rPr lang="en-US" dirty="0" err="1" smtClean="0"/>
              <a:t>uppdateringar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En </a:t>
            </a:r>
            <a:r>
              <a:rPr lang="en-US" dirty="0" err="1" smtClean="0"/>
              <a:t>övergång</a:t>
            </a:r>
            <a:r>
              <a:rPr lang="en-US" dirty="0" smtClean="0"/>
              <a:t> </a:t>
            </a:r>
            <a:r>
              <a:rPr lang="en-US" dirty="0" err="1" smtClean="0"/>
              <a:t>kan</a:t>
            </a:r>
            <a:r>
              <a:rPr lang="en-US" dirty="0" smtClean="0"/>
              <a:t> </a:t>
            </a:r>
            <a:r>
              <a:rPr lang="en-US" dirty="0" err="1" smtClean="0"/>
              <a:t>underlätta</a:t>
            </a:r>
            <a:r>
              <a:rPr lang="en-US" dirty="0" smtClean="0"/>
              <a:t> </a:t>
            </a:r>
            <a:r>
              <a:rPr lang="en-US" dirty="0" err="1" smtClean="0"/>
              <a:t>arbetet</a:t>
            </a:r>
            <a:r>
              <a:rPr lang="en-US" dirty="0" smtClean="0"/>
              <a:t> </a:t>
            </a:r>
            <a:r>
              <a:rPr lang="en-US" dirty="0" err="1" smtClean="0"/>
              <a:t>då</a:t>
            </a:r>
            <a:r>
              <a:rPr lang="en-US" dirty="0" smtClean="0"/>
              <a:t> </a:t>
            </a:r>
            <a:r>
              <a:rPr lang="en-US" dirty="0" err="1" smtClean="0"/>
              <a:t>produkter</a:t>
            </a:r>
            <a:r>
              <a:rPr lang="en-US" dirty="0" smtClean="0"/>
              <a:t> </a:t>
            </a:r>
            <a:r>
              <a:rPr lang="en-US" dirty="0" err="1" smtClean="0"/>
              <a:t>tillverkas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ett</a:t>
            </a:r>
            <a:r>
              <a:rPr lang="en-US" dirty="0" smtClean="0"/>
              <a:t> land </a:t>
            </a:r>
            <a:r>
              <a:rPr lang="en-US" dirty="0" err="1" smtClean="0"/>
              <a:t>och</a:t>
            </a:r>
            <a:r>
              <a:rPr lang="en-US" dirty="0" smtClean="0"/>
              <a:t> </a:t>
            </a:r>
            <a:r>
              <a:rPr lang="en-US" dirty="0" err="1" smtClean="0"/>
              <a:t>marknadsförs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ett</a:t>
            </a:r>
            <a:r>
              <a:rPr lang="en-US" dirty="0" smtClean="0"/>
              <a:t> </a:t>
            </a:r>
            <a:r>
              <a:rPr lang="en-US" dirty="0" err="1" smtClean="0"/>
              <a:t>annat</a:t>
            </a:r>
            <a:r>
              <a:rPr lang="en-US" dirty="0" smtClean="0"/>
              <a:t> land</a:t>
            </a:r>
          </a:p>
          <a:p>
            <a:endParaRPr lang="en-US" dirty="0"/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Autofit/>
          </a:bodyPr>
          <a:lstStyle/>
          <a:p>
            <a:r>
              <a:rPr lang="en-GB" dirty="0" err="1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Materialdeklarationer</a:t>
            </a:r>
            <a:endParaRPr lang="en-US" dirty="0" smtClean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latin typeface="Verdana" pitchFamily="34" charset="0"/>
                <a:ea typeface="Verdana" pitchFamily="34" charset="0"/>
                <a:cs typeface="Verdana" pitchFamily="34" charset="0"/>
              </a:rPr>
              <a:t>2014-05-02</a:t>
            </a:r>
            <a:endParaRPr lang="sv-S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sv-SE" smtClean="0">
                <a:latin typeface="Verdana" pitchFamily="34" charset="0"/>
                <a:ea typeface="Verdana" pitchFamily="34" charset="0"/>
                <a:cs typeface="Verdana" pitchFamily="34" charset="0"/>
              </a:rPr>
              <a:pPr algn="r"/>
              <a:t>3</a:t>
            </a:fld>
            <a:endParaRPr lang="sv-S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sv-SE" smtClean="0">
                <a:latin typeface="Verdana" pitchFamily="34" charset="0"/>
                <a:ea typeface="Verdana" pitchFamily="34" charset="0"/>
                <a:cs typeface="Verdana" pitchFamily="34" charset="0"/>
              </a:rPr>
              <a:t>Bo Rasmusson vårmötet 2014</a:t>
            </a:r>
            <a:endParaRPr lang="sv-S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7" name="Bildobjekt 6" descr="Selc Logg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79435" y="-99392"/>
            <a:ext cx="2701077" cy="9980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Nästa möten: </a:t>
            </a:r>
          </a:p>
          <a:p>
            <a:pPr lvl="1"/>
            <a:r>
              <a:rPr lang="sv-SE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WebEx</a:t>
            </a:r>
            <a:r>
              <a:rPr lang="sv-S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23 juni</a:t>
            </a:r>
          </a:p>
          <a:p>
            <a:pPr lvl="1"/>
            <a:r>
              <a:rPr lang="sv-S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23 september i Bryssel</a:t>
            </a:r>
          </a:p>
          <a:p>
            <a:endParaRPr lang="en-GB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2014-05-02</a:t>
            </a:r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GB" smtClean="0"/>
              <a:pPr algn="r"/>
              <a:t>4</a:t>
            </a:fld>
            <a:endParaRPr lang="en-GB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sv-SE" smtClean="0"/>
              <a:t>Bo Rasmusson vårmötet 2014</a:t>
            </a:r>
            <a:endParaRPr lang="sv-SE"/>
          </a:p>
        </p:txBody>
      </p:sp>
      <p:sp>
        <p:nvSpPr>
          <p:cNvPr id="7" name="Rubrik 2"/>
          <p:cNvSpPr txBox="1">
            <a:spLocks/>
          </p:cNvSpPr>
          <p:nvPr/>
        </p:nvSpPr>
        <p:spPr>
          <a:xfrm>
            <a:off x="457200" y="188640"/>
            <a:ext cx="8229600" cy="1143000"/>
          </a:xfrm>
          <a:prstGeom prst="rect">
            <a:avLst/>
          </a:prstGeom>
        </p:spPr>
        <p:txBody>
          <a:bodyPr anchor="b" anchorCtr="0">
            <a:noAutofit/>
          </a:bodyPr>
          <a:lstStyle>
            <a:defPPr>
              <a:defRPr lang="sv-SE"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defPPr>
            <a:lvl1pPr algn="l" eaLnBrk="1" latinLnBrk="0" hangingPunct="1">
              <a:buNone/>
              <a:defRPr lang="sv-SE" sz="3600">
                <a:solidFill>
                  <a:schemeClr val="tx1">
                    <a:alpha val="100000"/>
                  </a:schemeClr>
                </a:solidFill>
                <a:latin typeface="+mj-lt"/>
              </a:defRPr>
            </a:lvl1pPr>
          </a:lstStyle>
          <a:p>
            <a:r>
              <a:rPr lang="en-GB" kern="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Rapport </a:t>
            </a:r>
            <a:r>
              <a:rPr lang="en-GB" kern="0" dirty="0" err="1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från</a:t>
            </a:r>
            <a:r>
              <a:rPr lang="en-GB" kern="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ECOE</a:t>
            </a:r>
            <a:endParaRPr lang="en-US" kern="0" dirty="0" smtClean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31622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1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Traversi</a:t>
            </a: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frågade</a:t>
            </a: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om </a:t>
            </a:r>
            <a:r>
              <a:rPr lang="en-GB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vad</a:t>
            </a: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medlemmarna</a:t>
            </a: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tycker</a:t>
            </a: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om </a:t>
            </a:r>
            <a:r>
              <a:rPr lang="en-GB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gruppens</a:t>
            </a: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arbete</a:t>
            </a:r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b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n-GB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en-GB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Följande</a:t>
            </a: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punkter</a:t>
            </a: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diskuterades</a:t>
            </a: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</a:p>
          <a:p>
            <a:r>
              <a:rPr lang="en-GB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Vem</a:t>
            </a:r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utvärderar</a:t>
            </a: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risken</a:t>
            </a: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med </a:t>
            </a:r>
            <a:r>
              <a:rPr lang="en-GB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olika</a:t>
            </a: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lagförslag</a:t>
            </a: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för</a:t>
            </a: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branschen</a:t>
            </a: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</a:t>
            </a:r>
          </a:p>
          <a:p>
            <a:r>
              <a:rPr lang="en-GB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Har</a:t>
            </a:r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gruppen</a:t>
            </a: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tillräcklig</a:t>
            </a: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kompetens</a:t>
            </a: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för</a:t>
            </a: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riskbedömning</a:t>
            </a: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</a:t>
            </a:r>
          </a:p>
          <a:p>
            <a:r>
              <a:rPr lang="en-GB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Från</a:t>
            </a:r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gruppen</a:t>
            </a: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går</a:t>
            </a: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informationen</a:t>
            </a: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till de </a:t>
            </a:r>
            <a:r>
              <a:rPr lang="en-GB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olika</a:t>
            </a: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kabelföretagen</a:t>
            </a: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för</a:t>
            </a: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riskbedömning</a:t>
            </a:r>
            <a:endParaRPr lang="en-GB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GB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Hur</a:t>
            </a:r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kan</a:t>
            </a: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vi </a:t>
            </a:r>
            <a:r>
              <a:rPr lang="en-GB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få</a:t>
            </a: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information, </a:t>
            </a:r>
            <a:r>
              <a:rPr lang="en-GB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utvärdera</a:t>
            </a: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den </a:t>
            </a:r>
            <a:r>
              <a:rPr lang="en-GB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och</a:t>
            </a: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påverka</a:t>
            </a: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utvecklingen</a:t>
            </a:r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n-GB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GB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Påverkan</a:t>
            </a:r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på</a:t>
            </a: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de </a:t>
            </a:r>
            <a:r>
              <a:rPr lang="en-GB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nationella</a:t>
            </a: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myndigheterna</a:t>
            </a: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kan</a:t>
            </a: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förbättras</a:t>
            </a:r>
            <a:endParaRPr lang="en-GB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GB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Strategier</a:t>
            </a:r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på</a:t>
            </a: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medel</a:t>
            </a: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och</a:t>
            </a: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lång</a:t>
            </a: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sikt</a:t>
            </a: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behöver</a:t>
            </a: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förtydligas</a:t>
            </a:r>
            <a:endParaRPr lang="en-GB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Europacable </a:t>
            </a:r>
            <a:r>
              <a:rPr lang="en-GB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är</a:t>
            </a: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ny</a:t>
            </a: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erkänd</a:t>
            </a: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som</a:t>
            </a: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en </a:t>
            </a:r>
            <a:r>
              <a:rPr lang="en-GB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viktig</a:t>
            </a: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”business </a:t>
            </a:r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group”</a:t>
            </a:r>
          </a:p>
          <a:p>
            <a:r>
              <a:rPr lang="en-GB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Gruppens</a:t>
            </a:r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synlighet</a:t>
            </a: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de </a:t>
            </a:r>
            <a:r>
              <a:rPr lang="en-GB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olika</a:t>
            </a: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”Board” </a:t>
            </a:r>
            <a:r>
              <a:rPr lang="en-GB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måste</a:t>
            </a: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fortsätta</a:t>
            </a:r>
            <a:endParaRPr lang="en-GB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GB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Samarbetet</a:t>
            </a:r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med </a:t>
            </a:r>
            <a:r>
              <a:rPr lang="en-GB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Orgalime</a:t>
            </a: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kan</a:t>
            </a: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förstärkas</a:t>
            </a:r>
            <a:endParaRPr lang="en-GB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2014-05-02</a:t>
            </a:r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GB" smtClean="0"/>
              <a:pPr algn="r"/>
              <a:t>5</a:t>
            </a:fld>
            <a:endParaRPr lang="en-GB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sv-SE" smtClean="0"/>
              <a:t>Bo Rasmusson vårmötet 2014</a:t>
            </a:r>
            <a:endParaRPr lang="sv-SE"/>
          </a:p>
        </p:txBody>
      </p:sp>
      <p:sp>
        <p:nvSpPr>
          <p:cNvPr id="7" name="Rubrik 2"/>
          <p:cNvSpPr txBox="1">
            <a:spLocks/>
          </p:cNvSpPr>
          <p:nvPr/>
        </p:nvSpPr>
        <p:spPr>
          <a:xfrm>
            <a:off x="457200" y="188640"/>
            <a:ext cx="8229600" cy="1143000"/>
          </a:xfrm>
          <a:prstGeom prst="rect">
            <a:avLst/>
          </a:prstGeom>
        </p:spPr>
        <p:txBody>
          <a:bodyPr anchor="b" anchorCtr="0">
            <a:noAutofit/>
          </a:bodyPr>
          <a:lstStyle>
            <a:defPPr>
              <a:defRPr lang="sv-SE"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defPPr>
            <a:lvl1pPr algn="l" eaLnBrk="1" latinLnBrk="0" hangingPunct="1">
              <a:buNone/>
              <a:defRPr lang="sv-SE" sz="3600">
                <a:solidFill>
                  <a:schemeClr val="tx1">
                    <a:alpha val="100000"/>
                  </a:schemeClr>
                </a:solidFill>
                <a:latin typeface="+mj-lt"/>
              </a:defRPr>
            </a:lvl1pPr>
          </a:lstStyle>
          <a:p>
            <a:r>
              <a:rPr lang="en-GB" kern="0" dirty="0" err="1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Framtida</a:t>
            </a:r>
            <a:r>
              <a:rPr lang="en-GB" kern="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GB" kern="0" dirty="0" err="1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arbete</a:t>
            </a:r>
            <a:endParaRPr lang="en-US" kern="0" dirty="0" smtClean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78594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1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sv-S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ADCA</a:t>
            </a:r>
          </a:p>
          <a:p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REACH Centrum </a:t>
            </a:r>
            <a:r>
              <a:rPr lang="en-GB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är</a:t>
            </a: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en </a:t>
            </a:r>
            <a:r>
              <a:rPr lang="en-GB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grupp</a:t>
            </a: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som</a:t>
            </a: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är</a:t>
            </a: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kopplad</a:t>
            </a: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till </a:t>
            </a:r>
            <a:r>
              <a:rPr lang="en-GB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kemikalieindustrins</a:t>
            </a: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branschorganisation</a:t>
            </a: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b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GB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Försök</a:t>
            </a:r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görs</a:t>
            </a: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för</a:t>
            </a: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att</a:t>
            </a: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fördröja</a:t>
            </a: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processen</a:t>
            </a: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för</a:t>
            </a: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”authorization”, </a:t>
            </a:r>
            <a:r>
              <a:rPr lang="en-GB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alternativt</a:t>
            </a: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att</a:t>
            </a: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införa</a:t>
            </a: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restriktioner</a:t>
            </a: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som</a:t>
            </a: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kan</a:t>
            </a: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föreslås</a:t>
            </a: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av</a:t>
            </a: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någon</a:t>
            </a: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medlemsstat</a:t>
            </a: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en-GB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Restriktionen</a:t>
            </a: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kan</a:t>
            </a: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då</a:t>
            </a: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gälla</a:t>
            </a: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tex</a:t>
            </a: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hanteringen</a:t>
            </a: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av</a:t>
            </a: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pulver</a:t>
            </a:r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GB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Då</a:t>
            </a: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kan</a:t>
            </a: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”authorization” </a:t>
            </a:r>
            <a:r>
              <a:rPr lang="en-GB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undvikas</a:t>
            </a: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b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ADCA </a:t>
            </a:r>
            <a:r>
              <a:rPr lang="en-GB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kvarstår</a:t>
            </a: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på</a:t>
            </a: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”candidate list”.</a:t>
            </a:r>
            <a:b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n-GB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2014-05-02</a:t>
            </a:r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GB" smtClean="0"/>
              <a:pPr algn="r"/>
              <a:t>6</a:t>
            </a:fld>
            <a:endParaRPr lang="en-GB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sv-SE" smtClean="0"/>
              <a:t>Bo Rasmusson vårmötet 2014</a:t>
            </a:r>
            <a:endParaRPr lang="sv-SE"/>
          </a:p>
        </p:txBody>
      </p:sp>
      <p:sp>
        <p:nvSpPr>
          <p:cNvPr id="7" name="Rubrik 2"/>
          <p:cNvSpPr txBox="1">
            <a:spLocks/>
          </p:cNvSpPr>
          <p:nvPr/>
        </p:nvSpPr>
        <p:spPr>
          <a:xfrm>
            <a:off x="457200" y="188640"/>
            <a:ext cx="8229600" cy="1143000"/>
          </a:xfrm>
          <a:prstGeom prst="rect">
            <a:avLst/>
          </a:prstGeom>
        </p:spPr>
        <p:txBody>
          <a:bodyPr anchor="b" anchorCtr="0">
            <a:noAutofit/>
          </a:bodyPr>
          <a:lstStyle>
            <a:defPPr>
              <a:defRPr lang="sv-SE"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defPPr>
            <a:lvl1pPr algn="l" eaLnBrk="1" latinLnBrk="0" hangingPunct="1">
              <a:buNone/>
              <a:defRPr lang="sv-SE" sz="3600">
                <a:solidFill>
                  <a:schemeClr val="tx1">
                    <a:alpha val="100000"/>
                  </a:schemeClr>
                </a:solidFill>
                <a:latin typeface="+mj-lt"/>
              </a:defRPr>
            </a:lvl1pPr>
          </a:lstStyle>
          <a:p>
            <a:r>
              <a:rPr lang="en-GB" kern="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REACH 						1(2)</a:t>
            </a:r>
            <a:endParaRPr lang="en-US" kern="0" dirty="0" smtClean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03105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1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Rudi Peters </a:t>
            </a:r>
            <a:r>
              <a:rPr lang="en-GB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presenterade</a:t>
            </a: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Borealis </a:t>
            </a:r>
            <a:r>
              <a:rPr lang="en-GB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aktiviteter</a:t>
            </a: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b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Borealis </a:t>
            </a:r>
            <a:r>
              <a:rPr lang="en-GB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anser</a:t>
            </a: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att</a:t>
            </a: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kabelföretagen</a:t>
            </a: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måste</a:t>
            </a: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lobba</a:t>
            </a: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för</a:t>
            </a: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fördröjning</a:t>
            </a: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av</a:t>
            </a: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processen</a:t>
            </a: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så</a:t>
            </a: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att</a:t>
            </a: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ersättningsmaterial</a:t>
            </a: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kan</a:t>
            </a: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utvecklas</a:t>
            </a: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en-GB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Argumentet</a:t>
            </a: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att</a:t>
            </a: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jobb</a:t>
            </a: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förloras</a:t>
            </a: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bör</a:t>
            </a: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användas</a:t>
            </a: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Om ”authorization” </a:t>
            </a:r>
            <a:r>
              <a:rPr lang="en-GB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genomförs</a:t>
            </a: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är</a:t>
            </a: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risken</a:t>
            </a: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stor</a:t>
            </a: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att</a:t>
            </a: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ADCA </a:t>
            </a:r>
            <a:r>
              <a:rPr lang="en-GB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förbjuds</a:t>
            </a: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GB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enligt</a:t>
            </a: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Borealis. Borealis </a:t>
            </a:r>
            <a:r>
              <a:rPr lang="en-GB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har</a:t>
            </a: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tydligen</a:t>
            </a: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missuppfattat</a:t>
            </a: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betydelsen</a:t>
            </a: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av</a:t>
            </a: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”authorization”. </a:t>
            </a:r>
            <a:b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GB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Ett</a:t>
            </a: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gemensamt</a:t>
            </a: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arbete</a:t>
            </a: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Borealis/ECOE </a:t>
            </a:r>
            <a:r>
              <a:rPr lang="en-GB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förespråkades</a:t>
            </a: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en-GB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Arbete</a:t>
            </a: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pågår</a:t>
            </a: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med </a:t>
            </a:r>
            <a:r>
              <a:rPr lang="en-GB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att</a:t>
            </a: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hitta</a:t>
            </a: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ersättningsmaterial</a:t>
            </a: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men </a:t>
            </a:r>
            <a:r>
              <a:rPr lang="en-GB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ingen</a:t>
            </a: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ersättning</a:t>
            </a: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som</a:t>
            </a: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täcker</a:t>
            </a: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alla</a:t>
            </a: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produkter</a:t>
            </a: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har</a:t>
            </a: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ännu</a:t>
            </a: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hittats</a:t>
            </a: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2014-05-02</a:t>
            </a:r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GB" smtClean="0"/>
              <a:pPr algn="r"/>
              <a:t>7</a:t>
            </a:fld>
            <a:endParaRPr lang="en-GB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sv-SE" smtClean="0"/>
              <a:t>Bo Rasmusson vårmötet 2014</a:t>
            </a:r>
            <a:endParaRPr lang="sv-SE"/>
          </a:p>
        </p:txBody>
      </p:sp>
      <p:sp>
        <p:nvSpPr>
          <p:cNvPr id="7" name="Rubrik 2"/>
          <p:cNvSpPr txBox="1">
            <a:spLocks/>
          </p:cNvSpPr>
          <p:nvPr/>
        </p:nvSpPr>
        <p:spPr>
          <a:xfrm>
            <a:off x="457200" y="188640"/>
            <a:ext cx="8229600" cy="1143000"/>
          </a:xfrm>
          <a:prstGeom prst="rect">
            <a:avLst/>
          </a:prstGeom>
        </p:spPr>
        <p:txBody>
          <a:bodyPr anchor="b" anchorCtr="0">
            <a:noAutofit/>
          </a:bodyPr>
          <a:lstStyle>
            <a:defPPr>
              <a:defRPr lang="sv-SE"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defPPr>
            <a:lvl1pPr algn="l" eaLnBrk="1" latinLnBrk="0" hangingPunct="1">
              <a:buNone/>
              <a:defRPr lang="sv-SE" sz="3600">
                <a:solidFill>
                  <a:schemeClr val="tx1">
                    <a:alpha val="100000"/>
                  </a:schemeClr>
                </a:solidFill>
                <a:latin typeface="+mj-lt"/>
              </a:defRPr>
            </a:lvl1pPr>
          </a:lstStyle>
          <a:p>
            <a:r>
              <a:rPr lang="en-GB" kern="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REACH						2(2)</a:t>
            </a:r>
            <a:endParaRPr lang="en-US" kern="0" dirty="0" smtClean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25304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1"/>
          <p:cNvSpPr>
            <a:spLocks noGrp="1"/>
          </p:cNvSpPr>
          <p:nvPr>
            <p:ph type="body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de-DE" dirty="0" err="1"/>
              <a:t>Eight</a:t>
            </a:r>
            <a:r>
              <a:rPr lang="de-DE" dirty="0"/>
              <a:t> </a:t>
            </a:r>
            <a:r>
              <a:rPr lang="de-DE" dirty="0" err="1"/>
              <a:t>substances</a:t>
            </a:r>
            <a:r>
              <a:rPr lang="de-DE" dirty="0"/>
              <a:t> </a:t>
            </a:r>
            <a:r>
              <a:rPr lang="de-DE" dirty="0" err="1"/>
              <a:t>were</a:t>
            </a:r>
            <a:r>
              <a:rPr lang="de-DE" dirty="0"/>
              <a:t> </a:t>
            </a:r>
            <a:r>
              <a:rPr lang="de-DE" dirty="0" err="1"/>
              <a:t>identified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highest</a:t>
            </a:r>
            <a:r>
              <a:rPr lang="de-DE" dirty="0"/>
              <a:t> </a:t>
            </a:r>
            <a:r>
              <a:rPr lang="de-DE" dirty="0" err="1"/>
              <a:t>priority</a:t>
            </a:r>
            <a:r>
              <a:rPr lang="de-DE" dirty="0"/>
              <a:t>:</a:t>
            </a:r>
            <a:endParaRPr lang="en-GB" dirty="0"/>
          </a:p>
          <a:p>
            <a:r>
              <a:rPr lang="de-DE" dirty="0"/>
              <a:t>1.     Di-(2-ethylhexyl)</a:t>
            </a:r>
            <a:r>
              <a:rPr lang="de-DE" dirty="0" err="1"/>
              <a:t>phthalate</a:t>
            </a:r>
            <a:r>
              <a:rPr lang="de-DE" dirty="0"/>
              <a:t> (DEHP) *</a:t>
            </a:r>
            <a:endParaRPr lang="en-GB" dirty="0"/>
          </a:p>
          <a:p>
            <a:r>
              <a:rPr lang="de-DE" dirty="0"/>
              <a:t>2.     Di-n-butyl </a:t>
            </a:r>
            <a:r>
              <a:rPr lang="de-DE" dirty="0" err="1"/>
              <a:t>phthalate</a:t>
            </a:r>
            <a:r>
              <a:rPr lang="de-DE" dirty="0"/>
              <a:t> (DBP) * </a:t>
            </a:r>
            <a:endParaRPr lang="en-GB" dirty="0"/>
          </a:p>
          <a:p>
            <a:r>
              <a:rPr lang="de-DE" dirty="0"/>
              <a:t>3.     Butyl </a:t>
            </a:r>
            <a:r>
              <a:rPr lang="de-DE" dirty="0" err="1"/>
              <a:t>benzyl</a:t>
            </a:r>
            <a:r>
              <a:rPr lang="de-DE" dirty="0"/>
              <a:t> </a:t>
            </a:r>
            <a:r>
              <a:rPr lang="de-DE" dirty="0" err="1"/>
              <a:t>phthalate</a:t>
            </a:r>
            <a:r>
              <a:rPr lang="de-DE" dirty="0"/>
              <a:t> (BBP) * </a:t>
            </a:r>
            <a:endParaRPr lang="en-GB" dirty="0"/>
          </a:p>
          <a:p>
            <a:r>
              <a:rPr lang="de-DE" dirty="0"/>
              <a:t>4.     </a:t>
            </a:r>
            <a:r>
              <a:rPr lang="de-DE" dirty="0" err="1"/>
              <a:t>Diisobutyl</a:t>
            </a:r>
            <a:r>
              <a:rPr lang="de-DE" dirty="0"/>
              <a:t> </a:t>
            </a:r>
            <a:r>
              <a:rPr lang="de-DE" dirty="0" err="1"/>
              <a:t>phthalate</a:t>
            </a:r>
            <a:r>
              <a:rPr lang="de-DE" dirty="0"/>
              <a:t> (</a:t>
            </a:r>
            <a:r>
              <a:rPr lang="de-DE" dirty="0" err="1"/>
              <a:t>DiBP</a:t>
            </a:r>
            <a:r>
              <a:rPr lang="de-DE" dirty="0"/>
              <a:t>) **</a:t>
            </a:r>
            <a:endParaRPr lang="en-GB" dirty="0"/>
          </a:p>
          <a:p>
            <a:r>
              <a:rPr lang="de-DE" dirty="0"/>
              <a:t>5.     </a:t>
            </a:r>
            <a:r>
              <a:rPr lang="de-DE" dirty="0" err="1"/>
              <a:t>Tris</a:t>
            </a:r>
            <a:r>
              <a:rPr lang="de-DE" dirty="0"/>
              <a:t>(2-chloroethyl)</a:t>
            </a:r>
            <a:r>
              <a:rPr lang="de-DE" dirty="0" err="1"/>
              <a:t>phosphate</a:t>
            </a:r>
            <a:endParaRPr lang="en-GB" dirty="0"/>
          </a:p>
          <a:p>
            <a:r>
              <a:rPr lang="de-DE" dirty="0"/>
              <a:t>6.     </a:t>
            </a:r>
            <a:r>
              <a:rPr lang="de-DE" dirty="0" err="1"/>
              <a:t>Hexabromocyclododecane</a:t>
            </a:r>
            <a:r>
              <a:rPr lang="de-DE" dirty="0"/>
              <a:t> (HBCDD) * </a:t>
            </a:r>
            <a:endParaRPr lang="en-GB" dirty="0"/>
          </a:p>
          <a:p>
            <a:r>
              <a:rPr lang="de-DE" dirty="0"/>
              <a:t>7.     2,3-dibromo-1-propanol </a:t>
            </a:r>
            <a:endParaRPr lang="en-GB" dirty="0"/>
          </a:p>
          <a:p>
            <a:r>
              <a:rPr lang="de-DE" dirty="0"/>
              <a:t>8.     </a:t>
            </a:r>
            <a:r>
              <a:rPr lang="de-DE" dirty="0" err="1"/>
              <a:t>Dibromoneopentyl-glycol</a:t>
            </a:r>
            <a:endParaRPr lang="en-GB" dirty="0"/>
          </a:p>
          <a:p>
            <a:r>
              <a:rPr lang="de-DE" dirty="0" err="1"/>
              <a:t>Four</a:t>
            </a:r>
            <a:r>
              <a:rPr lang="de-DE" dirty="0"/>
              <a:t> </a:t>
            </a:r>
            <a:r>
              <a:rPr lang="de-DE" dirty="0" err="1"/>
              <a:t>substances</a:t>
            </a:r>
            <a:r>
              <a:rPr lang="de-DE" dirty="0"/>
              <a:t> </a:t>
            </a:r>
            <a:r>
              <a:rPr lang="de-DE" dirty="0" err="1"/>
              <a:t>were</a:t>
            </a:r>
            <a:r>
              <a:rPr lang="de-DE" dirty="0"/>
              <a:t> </a:t>
            </a:r>
            <a:r>
              <a:rPr lang="de-DE" dirty="0" err="1"/>
              <a:t>identified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second</a:t>
            </a:r>
            <a:r>
              <a:rPr lang="de-DE" dirty="0"/>
              <a:t> </a:t>
            </a:r>
            <a:r>
              <a:rPr lang="de-DE" dirty="0" err="1"/>
              <a:t>highest</a:t>
            </a:r>
            <a:r>
              <a:rPr lang="de-DE" dirty="0"/>
              <a:t> </a:t>
            </a:r>
            <a:r>
              <a:rPr lang="de-DE" dirty="0" err="1"/>
              <a:t>priority</a:t>
            </a:r>
            <a:r>
              <a:rPr lang="de-DE" dirty="0"/>
              <a:t>:</a:t>
            </a:r>
            <a:endParaRPr lang="en-GB" dirty="0"/>
          </a:p>
          <a:p>
            <a:r>
              <a:rPr lang="de-DE" dirty="0"/>
              <a:t>9.    </a:t>
            </a:r>
            <a:r>
              <a:rPr lang="de-DE" b="1" dirty="0"/>
              <a:t> </a:t>
            </a:r>
            <a:r>
              <a:rPr lang="de-DE" b="1" dirty="0" err="1"/>
              <a:t>Antimony</a:t>
            </a:r>
            <a:r>
              <a:rPr lang="de-DE" b="1" dirty="0"/>
              <a:t> </a:t>
            </a:r>
            <a:r>
              <a:rPr lang="de-DE" b="1" dirty="0" err="1"/>
              <a:t>trioxide</a:t>
            </a:r>
            <a:endParaRPr lang="en-GB" b="1" dirty="0"/>
          </a:p>
          <a:p>
            <a:r>
              <a:rPr lang="de-DE" dirty="0"/>
              <a:t>10.  </a:t>
            </a:r>
            <a:r>
              <a:rPr lang="de-DE" dirty="0" err="1"/>
              <a:t>Diethyl</a:t>
            </a:r>
            <a:r>
              <a:rPr lang="de-DE" dirty="0"/>
              <a:t> </a:t>
            </a:r>
            <a:r>
              <a:rPr lang="de-DE" dirty="0" err="1"/>
              <a:t>phthalate</a:t>
            </a:r>
            <a:r>
              <a:rPr lang="de-DE" dirty="0"/>
              <a:t> (DEP)</a:t>
            </a:r>
            <a:endParaRPr lang="en-GB" dirty="0"/>
          </a:p>
          <a:p>
            <a:r>
              <a:rPr lang="de-DE" dirty="0"/>
              <a:t>11.  </a:t>
            </a:r>
            <a:r>
              <a:rPr lang="de-DE" dirty="0" err="1"/>
              <a:t>Tetrabromobisphenol</a:t>
            </a:r>
            <a:r>
              <a:rPr lang="de-DE" dirty="0"/>
              <a:t> A (TBBPA) </a:t>
            </a:r>
            <a:r>
              <a:rPr lang="de-DE" dirty="0" err="1"/>
              <a:t>and</a:t>
            </a:r>
            <a:endParaRPr lang="en-GB" dirty="0"/>
          </a:p>
          <a:p>
            <a:r>
              <a:rPr lang="de-DE" dirty="0"/>
              <a:t>12.  Medium-</a:t>
            </a:r>
            <a:r>
              <a:rPr lang="de-DE" dirty="0" err="1"/>
              <a:t>chain</a:t>
            </a:r>
            <a:r>
              <a:rPr lang="de-DE" dirty="0"/>
              <a:t> </a:t>
            </a:r>
            <a:r>
              <a:rPr lang="de-DE" dirty="0" err="1"/>
              <a:t>chlorinated</a:t>
            </a:r>
            <a:r>
              <a:rPr lang="de-DE" dirty="0"/>
              <a:t> </a:t>
            </a:r>
            <a:r>
              <a:rPr lang="de-DE" dirty="0" err="1"/>
              <a:t>paraffins</a:t>
            </a:r>
            <a:r>
              <a:rPr lang="de-DE" dirty="0"/>
              <a:t> (MCCP)</a:t>
            </a:r>
            <a:endParaRPr lang="en-GB" dirty="0"/>
          </a:p>
          <a:p>
            <a:r>
              <a:rPr lang="de-DE" dirty="0" err="1"/>
              <a:t>One</a:t>
            </a:r>
            <a:r>
              <a:rPr lang="de-DE" dirty="0"/>
              <a:t> </a:t>
            </a:r>
            <a:r>
              <a:rPr lang="de-DE" dirty="0" err="1"/>
              <a:t>substance</a:t>
            </a:r>
            <a:r>
              <a:rPr lang="de-DE" dirty="0"/>
              <a:t>  was </a:t>
            </a:r>
            <a:r>
              <a:rPr lang="de-DE" dirty="0" err="1"/>
              <a:t>classified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third</a:t>
            </a:r>
            <a:r>
              <a:rPr lang="de-DE" dirty="0"/>
              <a:t> </a:t>
            </a:r>
            <a:r>
              <a:rPr lang="de-DE" dirty="0" err="1"/>
              <a:t>highest</a:t>
            </a:r>
            <a:r>
              <a:rPr lang="de-DE" dirty="0"/>
              <a:t> </a:t>
            </a:r>
            <a:r>
              <a:rPr lang="de-DE" dirty="0" err="1"/>
              <a:t>priority</a:t>
            </a:r>
            <a:endParaRPr lang="en-GB" dirty="0"/>
          </a:p>
          <a:p>
            <a:r>
              <a:rPr lang="de-DE" dirty="0"/>
              <a:t>13.  </a:t>
            </a:r>
            <a:r>
              <a:rPr lang="de-DE" b="1" dirty="0" err="1"/>
              <a:t>Poly</a:t>
            </a:r>
            <a:r>
              <a:rPr lang="de-DE" b="1" dirty="0"/>
              <a:t> </a:t>
            </a:r>
            <a:r>
              <a:rPr lang="de-DE" b="1" dirty="0" err="1"/>
              <a:t>vinyl</a:t>
            </a:r>
            <a:r>
              <a:rPr lang="de-DE" b="1" dirty="0"/>
              <a:t> </a:t>
            </a:r>
            <a:r>
              <a:rPr lang="de-DE" b="1" dirty="0" err="1"/>
              <a:t>chloride</a:t>
            </a:r>
            <a:r>
              <a:rPr lang="de-DE" b="1" dirty="0"/>
              <a:t> (PVC) </a:t>
            </a:r>
            <a:endParaRPr lang="en-GB" b="1" dirty="0"/>
          </a:p>
          <a:p>
            <a:pPr marL="0" indent="0">
              <a:buNone/>
            </a:pPr>
            <a:r>
              <a:rPr lang="sv-SE" dirty="0" smtClean="0"/>
              <a:t/>
            </a:r>
            <a:br>
              <a:rPr lang="sv-SE" dirty="0" smtClean="0"/>
            </a:br>
            <a:r>
              <a:rPr lang="sv-SE" sz="3400" dirty="0" smtClean="0"/>
              <a:t>Ställning måste tas till hur PVC skall behandlas i branschen</a:t>
            </a:r>
            <a:endParaRPr lang="en-GB" sz="3400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2014-05-02</a:t>
            </a:r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GB" smtClean="0"/>
              <a:pPr algn="r"/>
              <a:t>8</a:t>
            </a:fld>
            <a:endParaRPr lang="en-GB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sv-SE" smtClean="0"/>
              <a:t>Bo Rasmusson vårmötet 2014</a:t>
            </a:r>
            <a:endParaRPr lang="sv-SE"/>
          </a:p>
        </p:txBody>
      </p:sp>
      <p:sp>
        <p:nvSpPr>
          <p:cNvPr id="7" name="Rubrik 2"/>
          <p:cNvSpPr txBox="1">
            <a:spLocks/>
          </p:cNvSpPr>
          <p:nvPr/>
        </p:nvSpPr>
        <p:spPr>
          <a:xfrm>
            <a:off x="457200" y="188640"/>
            <a:ext cx="8229600" cy="1143000"/>
          </a:xfrm>
          <a:prstGeom prst="rect">
            <a:avLst/>
          </a:prstGeom>
        </p:spPr>
        <p:txBody>
          <a:bodyPr anchor="b" anchorCtr="0">
            <a:noAutofit/>
          </a:bodyPr>
          <a:lstStyle>
            <a:defPPr>
              <a:defRPr lang="sv-SE"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defPPr>
            <a:lvl1pPr algn="l" eaLnBrk="1" latinLnBrk="0" hangingPunct="1">
              <a:buNone/>
              <a:defRPr lang="sv-SE" sz="3600">
                <a:solidFill>
                  <a:schemeClr val="tx1">
                    <a:alpha val="100000"/>
                  </a:schemeClr>
                </a:solidFill>
                <a:latin typeface="+mj-lt"/>
              </a:defRPr>
            </a:lvl1pPr>
          </a:lstStyle>
          <a:p>
            <a:r>
              <a:rPr lang="en-GB" kern="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RoHS</a:t>
            </a:r>
            <a:endParaRPr lang="en-US" kern="0" dirty="0" smtClean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43992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20 sidor kommentarer från ECOE på VITO-rapporten. Svar: intressant</a:t>
            </a:r>
          </a:p>
          <a:p>
            <a:r>
              <a:rPr lang="sv-SE" dirty="0" smtClean="0"/>
              <a:t>Bevakas av </a:t>
            </a:r>
            <a:r>
              <a:rPr lang="sv-SE" dirty="0" err="1" smtClean="0"/>
              <a:t>Barbeau</a:t>
            </a:r>
            <a:r>
              <a:rPr lang="sv-SE" dirty="0" smtClean="0"/>
              <a:t> för ECOE</a:t>
            </a:r>
            <a:endParaRPr lang="en-GB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2014-05-02</a:t>
            </a:r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GB" smtClean="0"/>
              <a:pPr algn="r"/>
              <a:t>9</a:t>
            </a:fld>
            <a:endParaRPr lang="en-GB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sv-SE" smtClean="0"/>
              <a:t>Bo Rasmusson vårmötet 2014</a:t>
            </a:r>
            <a:endParaRPr lang="sv-SE"/>
          </a:p>
        </p:txBody>
      </p:sp>
      <p:sp>
        <p:nvSpPr>
          <p:cNvPr id="7" name="Rubrik 2"/>
          <p:cNvSpPr txBox="1">
            <a:spLocks/>
          </p:cNvSpPr>
          <p:nvPr/>
        </p:nvSpPr>
        <p:spPr>
          <a:xfrm>
            <a:off x="457200" y="188640"/>
            <a:ext cx="8229600" cy="1143000"/>
          </a:xfrm>
          <a:prstGeom prst="rect">
            <a:avLst/>
          </a:prstGeom>
        </p:spPr>
        <p:txBody>
          <a:bodyPr anchor="b" anchorCtr="0">
            <a:noAutofit/>
          </a:bodyPr>
          <a:lstStyle>
            <a:defPPr>
              <a:defRPr lang="sv-SE"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defPPr>
            <a:lvl1pPr algn="l" eaLnBrk="1" latinLnBrk="0" hangingPunct="1">
              <a:buNone/>
              <a:defRPr lang="sv-SE" sz="3600">
                <a:solidFill>
                  <a:schemeClr val="tx1">
                    <a:alpha val="100000"/>
                  </a:schemeClr>
                </a:solidFill>
                <a:latin typeface="+mj-lt"/>
              </a:defRPr>
            </a:lvl1pPr>
          </a:lstStyle>
          <a:p>
            <a:r>
              <a:rPr lang="en-GB" kern="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ECO </a:t>
            </a:r>
            <a:r>
              <a:rPr lang="en-GB" kern="0" dirty="0" err="1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designdirektivet</a:t>
            </a:r>
            <a:r>
              <a:rPr lang="en-GB" kern="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(DD)</a:t>
            </a:r>
            <a:endParaRPr lang="en-US" kern="0" dirty="0" smtClean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24303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sign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 Effects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40000">
              <a:schemeClr val="phClr">
                <a:tint val="100000"/>
                <a:shade val="70000"/>
                <a:satMod val="145000"/>
              </a:schemeClr>
            </a:gs>
            <a:gs pos="100000">
              <a:schemeClr val="phClr">
                <a:tint val="85000"/>
                <a:shade val="100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30000">
              <a:schemeClr val="phClr">
                <a:tint val="100000"/>
                <a:shade val="65000"/>
                <a:satMod val="155000"/>
              </a:schemeClr>
            </a:gs>
            <a:gs pos="100000">
              <a:schemeClr val="phClr">
                <a:tint val="60000"/>
                <a:shade val="10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europacable_template_power_point_sept_2012[1]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Custom Theme">
  <a:themeElements>
    <a:clrScheme name="Office Colors">
      <a:dk1>
        <a:sysClr val="windowText" lastClr="000000"/>
      </a:dk1>
      <a:lt1>
        <a:sysClr val="window" lastClr="FFFFFF"/>
      </a:lt1>
      <a:dk2>
        <a:srgbClr val="1F497D"/>
      </a:dk2>
      <a:lt2>
        <a:srgbClr val="FAF3E8"/>
      </a:lt2>
      <a:accent1>
        <a:srgbClr val="5C83B4"/>
      </a:accent1>
      <a:accent2>
        <a:srgbClr val="C0504D"/>
      </a:accent2>
      <a:accent3>
        <a:srgbClr val="9DBB61"/>
      </a:accent3>
      <a:accent4>
        <a:srgbClr val="8066A0"/>
      </a:accent4>
      <a:accent5>
        <a:srgbClr val="4BACC6"/>
      </a:accent5>
      <a:accent6>
        <a:srgbClr val="F59D56"/>
      </a:accent6>
      <a:hlink>
        <a:srgbClr val="0000FF"/>
      </a:hlink>
      <a:folHlink>
        <a:srgbClr val="800080"/>
      </a:folHlink>
    </a:clrScheme>
    <a:fontScheme name="Office Fonts">
      <a:majorFont>
        <a:latin typeface="Calibri"/>
        <a:ea typeface="MS PGothic"/>
        <a:cs typeface=""/>
      </a:majorFont>
      <a:minorFont>
        <a:latin typeface="Calibri"/>
        <a:ea typeface="MS PGothic"/>
        <a:cs typeface=""/>
      </a:minorFont>
    </a:fontScheme>
    <a:fmtScheme name="Office Effects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40000">
              <a:schemeClr val="phClr">
                <a:tint val="100000"/>
                <a:shade val="70000"/>
                <a:satMod val="145000"/>
              </a:schemeClr>
            </a:gs>
            <a:gs pos="100000">
              <a:schemeClr val="phClr">
                <a:tint val="85000"/>
                <a:shade val="100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30000">
              <a:schemeClr val="phClr">
                <a:tint val="100000"/>
                <a:shade val="65000"/>
                <a:satMod val="155000"/>
              </a:schemeClr>
            </a:gs>
            <a:gs pos="100000">
              <a:schemeClr val="phClr">
                <a:tint val="60000"/>
                <a:shade val="10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Custom Theme">
  <a:themeElements>
    <a:clrScheme name="Office Colors">
      <a:dk1>
        <a:sysClr val="windowText" lastClr="000000"/>
      </a:dk1>
      <a:lt1>
        <a:sysClr val="window" lastClr="FFFFFF"/>
      </a:lt1>
      <a:dk2>
        <a:srgbClr val="1F497D"/>
      </a:dk2>
      <a:lt2>
        <a:srgbClr val="FAF3E8"/>
      </a:lt2>
      <a:accent1>
        <a:srgbClr val="5C83B4"/>
      </a:accent1>
      <a:accent2>
        <a:srgbClr val="C0504D"/>
      </a:accent2>
      <a:accent3>
        <a:srgbClr val="9DBB61"/>
      </a:accent3>
      <a:accent4>
        <a:srgbClr val="8066A0"/>
      </a:accent4>
      <a:accent5>
        <a:srgbClr val="4BACC6"/>
      </a:accent5>
      <a:accent6>
        <a:srgbClr val="F59D56"/>
      </a:accent6>
      <a:hlink>
        <a:srgbClr val="0000FF"/>
      </a:hlink>
      <a:folHlink>
        <a:srgbClr val="800080"/>
      </a:folHlink>
    </a:clrScheme>
    <a:fontScheme name="Office Fonts">
      <a:majorFont>
        <a:latin typeface="Calibri"/>
        <a:ea typeface="MS PGothic"/>
        <a:cs typeface=""/>
      </a:majorFont>
      <a:minorFont>
        <a:latin typeface="Calibri"/>
        <a:ea typeface="MS PGothic"/>
        <a:cs typeface=""/>
      </a:minorFont>
    </a:fontScheme>
    <a:fmtScheme name="Office Effects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40000">
              <a:schemeClr val="phClr">
                <a:tint val="100000"/>
                <a:shade val="70000"/>
                <a:satMod val="145000"/>
              </a:schemeClr>
            </a:gs>
            <a:gs pos="100000">
              <a:schemeClr val="phClr">
                <a:tint val="85000"/>
                <a:shade val="100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30000">
              <a:schemeClr val="phClr">
                <a:tint val="100000"/>
                <a:shade val="65000"/>
                <a:satMod val="155000"/>
              </a:schemeClr>
            </a:gs>
            <a:gs pos="100000">
              <a:schemeClr val="phClr">
                <a:tint val="60000"/>
                <a:shade val="10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/>
</file>

<file path=customXml/item2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BE4E3BC60946534DB8314F473FCD9CA804001E6F70B81F461A41B87FD4CE9EC386B3" ma:contentTypeVersion="25" ma:contentTypeDescription="Create a new document." ma:contentTypeScope="" ma:versionID="08d8a943805cac63b6c1c081703f65e4"/>
</file>

<file path=customXml/itemProps1.xml><?xml version="1.0" encoding="utf-8"?>
<ds:datastoreItem xmlns:ds="http://schemas.openxmlformats.org/officeDocument/2006/customXml" ds:itemID="{769511A4-F28C-4210-9EE3-B5BEF41693B0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9F075C73-B0C8-4AEA-8136-0AE0DE91511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DF19461-B7E2-423E-9071-FF69AE6429A1}">
  <ds:schemaRefs>
    <ds:schemaRef ds:uri="http://schemas.microsoft.com/office/2006/metadata/contentType"/>
    <ds:schemaRef ds:uri="http://schemas.microsoft.com/office/2006/metadata/properties/metaAttribut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DesignTemplate</Template>
  <TotalTime>793</TotalTime>
  <Words>266</Words>
  <Application>Microsoft Office PowerPoint</Application>
  <PresentationFormat>Bildspel på skärmen (4:3)</PresentationFormat>
  <Paragraphs>117</Paragraphs>
  <Slides>13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Serverprogram för OLE-inbäddning</vt:lpstr>
      </vt:variant>
      <vt:variant>
        <vt:i4>1</vt:i4>
      </vt:variant>
      <vt:variant>
        <vt:lpstr>Bildrubriker</vt:lpstr>
      </vt:variant>
      <vt:variant>
        <vt:i4>13</vt:i4>
      </vt:variant>
    </vt:vector>
  </HeadingPairs>
  <TitlesOfParts>
    <vt:vector size="16" baseType="lpstr">
      <vt:lpstr>DesignTemplate</vt:lpstr>
      <vt:lpstr>europacable_template_power_point_sept_2012[1]</vt:lpstr>
      <vt:lpstr>Kalkylblad</vt:lpstr>
      <vt:lpstr>Bild 1</vt:lpstr>
      <vt:lpstr>Aktiviteter</vt:lpstr>
      <vt:lpstr>Materialdeklarationer</vt:lpstr>
      <vt:lpstr>Bild 4</vt:lpstr>
      <vt:lpstr>Bild 5</vt:lpstr>
      <vt:lpstr>Bild 6</vt:lpstr>
      <vt:lpstr>Bild 7</vt:lpstr>
      <vt:lpstr>Bild 8</vt:lpstr>
      <vt:lpstr>Bild 9</vt:lpstr>
      <vt:lpstr>Europacable-ärenden</vt:lpstr>
      <vt:lpstr>Bild 11</vt:lpstr>
      <vt:lpstr>Bild 12</vt:lpstr>
      <vt:lpstr>Möte med Sunda Hus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Bild 1</dc:title>
  <dc:creator>hp</dc:creator>
  <cp:lastModifiedBy>SELCABLE</cp:lastModifiedBy>
  <cp:revision>96</cp:revision>
  <dcterms:created xsi:type="dcterms:W3CDTF">2012-04-20T17:32:42Z</dcterms:created>
  <dcterms:modified xsi:type="dcterms:W3CDTF">2014-06-02T19:08:35Z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TC100738469990</vt:lpwstr>
  </property>
</Properties>
</file>