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  <p:sldMasterId id="2147483656" r:id="rId5"/>
  </p:sldMasterIdLst>
  <p:notesMasterIdLst>
    <p:notesMasterId r:id="rId20"/>
  </p:notesMasterIdLst>
  <p:handoutMasterIdLst>
    <p:handoutMasterId r:id="rId21"/>
  </p:handoutMasterIdLst>
  <p:sldIdLst>
    <p:sldId id="256" r:id="rId6"/>
    <p:sldId id="266" r:id="rId7"/>
    <p:sldId id="295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0FF1CE12-B100-0000-0000-000000000002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0" autoAdjust="0"/>
    <p:restoredTop sz="96715" autoAdjust="0"/>
  </p:normalViewPr>
  <p:slideViewPr>
    <p:cSldViewPr>
      <p:cViewPr>
        <p:scale>
          <a:sx n="75" d="100"/>
          <a:sy n="75" d="100"/>
        </p:scale>
        <p:origin x="-780" y="-1068"/>
      </p:cViewPr>
      <p:guideLst>
        <p:guide orient="horz" pos="2160"/>
        <p:guide pos="2880"/>
      </p:guideLst>
    </p:cSldViewPr>
  </p:slideViewPr>
  <p:outlineViewPr>
    <p:cViewPr>
      <p:scale>
        <a:sx n="1" d="1"/>
        <a:sy n="1" d="1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 smtClean="0"/>
          </a:p>
        </p:txBody>
      </p:sp>
      <p:sp>
        <p:nvSpPr>
          <p:cNvPr id="24" name="Rectangle 24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A849C5AD-4428-4E9C-9C84-11B72C9365FB}" type="datetimeFigureOut">
              <a:rPr lang="sv-SE" smtClean="0"/>
              <a:pPr/>
              <a:t>2014-06-02</a:t>
            </a:fld>
            <a:endParaRPr lang="sv-SE" smtClean="0"/>
          </a:p>
        </p:txBody>
      </p:sp>
      <p:sp>
        <p:nvSpPr>
          <p:cNvPr id="30" name="Rectangle 30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 smtClean="0"/>
          </a:p>
        </p:txBody>
      </p:sp>
      <p:sp>
        <p:nvSpPr>
          <p:cNvPr id="18" name="Rectangle 18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C596567-A38F-4CEF-B37F-9B9D120D62CE}" type="slidenum">
              <a:rPr lang="sv-SE" smtClean="0"/>
              <a:pPr/>
              <a:t>‹#›</a:t>
            </a:fld>
            <a:endParaRPr lang="sv-SE" smtClean="0"/>
          </a:p>
        </p:txBody>
      </p:sp>
    </p:spTree>
    <p:extLst>
      <p:ext uri="{BB962C8B-B14F-4D97-AF65-F5344CB8AC3E}">
        <p14:creationId xmlns:p14="http://schemas.microsoft.com/office/powerpoint/2010/main" xmlns="" val="13222429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4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15" name="Rectangle 15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/>
          <a:lstStyle/>
          <a:p>
            <a:fld id="{D7547E60-4BE7-4E4E-9AAA-5EE35AEC995C}" type="datetimeFigureOut">
              <a:rPr lang="en-US"/>
              <a:pPr/>
              <a:t>6/2/2014</a:t>
            </a:fld>
            <a:endParaRPr lang="sv-SE"/>
          </a:p>
        </p:txBody>
      </p:sp>
      <p:sp>
        <p:nvSpPr>
          <p:cNvPr id="23" name="Rectangle 2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anchor="ctr"/>
          <a:lstStyle/>
          <a:p>
            <a:endParaRPr lang="sv-SE"/>
          </a:p>
        </p:txBody>
      </p:sp>
      <p:sp>
        <p:nvSpPr>
          <p:cNvPr id="5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28" name="Rectangle 28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CA077768-21C8-4125-A345-258E48D2EED0}" type="slidenum">
              <a:rPr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580759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sv-S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sv-S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Styrgruppen måste utökas med kompetens inom påverkansarbete</a:t>
            </a:r>
          </a:p>
          <a:p>
            <a:endParaRPr lang="sv-SE" dirty="0" smtClean="0"/>
          </a:p>
          <a:p>
            <a:r>
              <a:rPr lang="sv-SE" dirty="0" smtClean="0"/>
              <a:t>En planeringsgrupp med helikopterperspektiv behövs för</a:t>
            </a:r>
          </a:p>
          <a:p>
            <a:pPr lvl="1"/>
            <a:r>
              <a:rPr lang="sv-SE" dirty="0" smtClean="0"/>
              <a:t>Långsiktig planering</a:t>
            </a:r>
          </a:p>
          <a:p>
            <a:pPr lvl="1"/>
            <a:r>
              <a:rPr lang="sv-SE" dirty="0" err="1" smtClean="0"/>
              <a:t>Samordni</a:t>
            </a:r>
            <a:endParaRPr lang="sv-SE" dirty="0" smtClean="0"/>
          </a:p>
          <a:p>
            <a:r>
              <a:rPr lang="sv-SE" dirty="0" smtClean="0"/>
              <a:t>Arbetsgruppen fortsätter arbeta med </a:t>
            </a:r>
          </a:p>
          <a:p>
            <a:pPr lvl="1"/>
            <a:r>
              <a:rPr lang="sv-SE" dirty="0" smtClean="0"/>
              <a:t>genomförande </a:t>
            </a: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FCBAB-07BF-44B2-B694-90BD79299760}" type="slidenum">
              <a:rPr lang="sv-SE" smtClean="0">
                <a:solidFill>
                  <a:prstClr val="black"/>
                </a:solidFill>
              </a:rPr>
              <a:pPr/>
              <a:t>5</a:t>
            </a:fld>
            <a:endParaRPr lang="sv-S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65089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1.jpg"/>
          <p:cNvPicPr>
            <a:picLocks noChangeAspect="1"/>
          </p:cNvPicPr>
          <p:nvPr/>
        </p:nvPicPr>
        <p:blipFill>
          <a:blip r:embed="rId2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2.png"/>
          <p:cNvPicPr>
            <a:picLocks noChangeAspect="1"/>
          </p:cNvPicPr>
          <p:nvPr/>
        </p:nvPicPr>
        <p:blipFill>
          <a:blip r:embed="rId3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3.png"/>
          <p:cNvPicPr>
            <a:picLocks noChangeAspect="1"/>
          </p:cNvPicPr>
          <p:nvPr/>
        </p:nvPicPr>
        <p:blipFill>
          <a:blip r:embed="rId4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4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Rectangle 31"/>
          <p:cNvSpPr>
            <a:spLocks noGrp="1"/>
          </p:cNvSpPr>
          <p:nvPr>
            <p:ph type="subTitle" idx="1"/>
          </p:nvPr>
        </p:nvSpPr>
        <p:spPr>
          <a:xfrm>
            <a:off x="2492733" y="5094578"/>
            <a:ext cx="6194067" cy="925223"/>
          </a:xfrm>
        </p:spPr>
        <p:txBody>
          <a:bodyPr/>
          <a:lstStyle>
            <a:lvl1pPr marL="0" indent="0" algn="r" latinLnBrk="0">
              <a:buNone/>
              <a:defRPr lang="sv-SE" sz="2800"/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5" name="Rectangle 5"/>
          <p:cNvSpPr>
            <a:spLocks noGrp="1"/>
          </p:cNvSpPr>
          <p:nvPr>
            <p:ph type="ctrTitle"/>
          </p:nvPr>
        </p:nvSpPr>
        <p:spPr>
          <a:xfrm>
            <a:off x="1108986" y="3606801"/>
            <a:ext cx="7577815" cy="1470025"/>
          </a:xfrm>
        </p:spPr>
        <p:txBody>
          <a:bodyPr anchor="b" anchorCtr="0"/>
          <a:lstStyle>
            <a:lvl1pPr algn="r" latinLnBrk="0">
              <a:defRPr lang="sv-SE" sz="4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ext i två spa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1" name="Rectangle 11"/>
          <p:cNvSpPr>
            <a:spLocks noGrp="1"/>
          </p:cNvSpPr>
          <p:nvPr>
            <p:ph type="body"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två innehållsdelar ö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30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7" name="Rectangle 17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/>
              <a:pPr algn="r"/>
              <a:t>‹#›</a:t>
            </a:fld>
            <a:endParaRPr lang="sv-SE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7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shade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5.png"/>
          <p:cNvPicPr>
            <a:picLocks noChangeAspect="1"/>
          </p:cNvPicPr>
          <p:nvPr/>
        </p:nvPicPr>
        <p:blipFill>
          <a:blip r:embed="rId9" cstate="print">
            <a:duotone>
              <a:schemeClr val="accent1"/>
              <a:srgbClr val="FFFFFF"/>
            </a:duotone>
          </a:blip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6.pn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1" y="429"/>
            <a:ext cx="9142859" cy="6857143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Rectangle 30"/>
          <p:cNvSpPr>
            <a:spLocks noGrp="1"/>
          </p:cNvSpPr>
          <p:nvPr>
            <p:ph type="title"/>
          </p:nvPr>
        </p:nvSpPr>
        <p:spPr>
          <a:xfrm>
            <a:off x="457200" y="359465"/>
            <a:ext cx="8229600" cy="1143000"/>
          </a:xfrm>
          <a:prstGeom prst="rect">
            <a:avLst/>
          </a:prstGeom>
        </p:spPr>
        <p:txBody>
          <a:bodyPr anchor="b" anchorCtr="0">
            <a:normAutofit/>
          </a:bodyPr>
          <a:lstStyle/>
          <a:p>
            <a:pPr algn="l"/>
            <a:r>
              <a:rPr lang="sv-SE"/>
              <a:t>Klicka här för att ändra format</a:t>
            </a:r>
          </a:p>
        </p:txBody>
      </p:sp>
      <p:sp>
        <p:nvSpPr>
          <p:cNvPr id="12" name="Rectangle 1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Andra nivån</a:t>
            </a:r>
          </a:p>
          <a:p>
            <a:pPr lvl="2"/>
            <a:r>
              <a:rPr lang="sv-SE"/>
              <a:t>Tredje nivån</a:t>
            </a:r>
          </a:p>
          <a:p>
            <a:pPr lvl="3"/>
            <a:r>
              <a:rPr lang="sv-SE"/>
              <a:t>Fjärde nivån</a:t>
            </a:r>
          </a:p>
          <a:p>
            <a:pPr lvl="4"/>
            <a:r>
              <a:rPr lang="sv-SE"/>
              <a:t>Femte nivån</a:t>
            </a:r>
          </a:p>
        </p:txBody>
      </p:sp>
      <p:sp>
        <p:nvSpPr>
          <p:cNvPr id="6" name="Rectangle 6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sv-SE" sz="1000">
                <a:latin typeface="+mn-lt"/>
              </a:defRPr>
            </a:lvl1pPr>
          </a:lstStyle>
          <a:p>
            <a:r>
              <a:rPr lang="en-US" sz="1000" smtClean="0"/>
              <a:t>2014-05-02</a:t>
            </a:r>
            <a:endParaRPr lang="sv-SE" sz="1000"/>
          </a:p>
        </p:txBody>
      </p:sp>
      <p:sp>
        <p:nvSpPr>
          <p:cNvPr id="20" name="Rectangle 20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 algn="ctr" latinLnBrk="0">
              <a:defRPr lang="sv-SE" sz="1000">
                <a:latin typeface="+mn-lt"/>
              </a:defRPr>
            </a:lvl1pPr>
          </a:lstStyle>
          <a:p>
            <a:pPr algn="ctr"/>
            <a:r>
              <a:rPr lang="sv-SE" sz="1000" smtClean="0"/>
              <a:t>Bo Rasmusson vårmötet 2014</a:t>
            </a:r>
            <a:endParaRPr lang="sv-SE" sz="1000"/>
          </a:p>
        </p:txBody>
      </p:sp>
      <p:sp>
        <p:nvSpPr>
          <p:cNvPr id="21" name="Rectangle 21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latinLnBrk="0">
              <a:defRPr lang="sv-SE" sz="1000">
                <a:latin typeface="+mn-lt"/>
              </a:defRPr>
            </a:lvl1pPr>
          </a:lstStyle>
          <a:p>
            <a:pPr algn="r"/>
            <a:fld id="{D4C49B74-5DB2-4B03-B1D2-7F6A3C51C318}" type="slidenum">
              <a:rPr/>
              <a:pPr algn="r"/>
              <a:t>‹#›</a:t>
            </a:fld>
            <a:endParaRPr lang="sv-SE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hf hdr="0"/>
  <p:txStyles>
    <p:titleStyle>
      <a:defPPr>
        <a:defRPr lang="sv-SE" sz="4400">
          <a:solidFill>
            <a:schemeClr val="tx1"/>
          </a:solidFill>
          <a:latin typeface="+mj-lt"/>
          <a:ea typeface="+mj-ea"/>
          <a:cs typeface="+mj-cs"/>
        </a:defRPr>
      </a:defPPr>
      <a:lvl1pPr algn="l" eaLnBrk="1" latinLnBrk="0" hangingPunct="1">
        <a:buNone/>
        <a:defRPr lang="sv-SE" sz="3600">
          <a:solidFill>
            <a:schemeClr val="tx1">
              <a:alpha val="100000"/>
            </a:schemeClr>
          </a:solidFill>
          <a:latin typeface="+mj-lt"/>
        </a:defRPr>
      </a:lvl1pPr>
    </p:titleStyle>
    <p:bodyStyle>
      <a:defPPr>
        <a:defRPr lang="sv-SE">
          <a:solidFill>
            <a:schemeClr val="tx1"/>
          </a:solidFill>
          <a:latin typeface="+mn-lt"/>
          <a:ea typeface="+mn-ea"/>
          <a:cs typeface="+mn-cs"/>
        </a:defRPr>
      </a:defPPr>
      <a:lvl1pPr marL="342900" indent="-342900" eaLnBrk="1" latinLnBrk="0" hangingPunct="1">
        <a:buChar char="•"/>
        <a:defRPr lang="sv-SE" sz="2800">
          <a:latin typeface="+mn-lt"/>
        </a:defRPr>
      </a:lvl1pPr>
      <a:lvl2pPr marL="742950" indent="-285750" eaLnBrk="1" hangingPunct="1">
        <a:buChar char="–"/>
        <a:defRPr lang="sv-SE" sz="2400">
          <a:latin typeface="+mn-lt"/>
        </a:defRPr>
      </a:lvl2pPr>
      <a:lvl3pPr marL="1143000" indent="-228600" eaLnBrk="1" hangingPunct="1">
        <a:buChar char="•"/>
        <a:defRPr lang="sv-SE" sz="2400">
          <a:latin typeface="+mn-lt"/>
        </a:defRPr>
      </a:lvl3pPr>
      <a:lvl4pPr marL="1600200" indent="-228600" eaLnBrk="1" hangingPunct="1">
        <a:buChar char="–"/>
        <a:defRPr lang="sv-SE" sz="2000">
          <a:latin typeface="+mn-lt"/>
        </a:defRPr>
      </a:lvl4pPr>
      <a:lvl5pPr marL="2057400" indent="-228600" eaLnBrk="1" hangingPunct="1">
        <a:buChar char="»"/>
        <a:defRPr lang="sv-SE" sz="2000">
          <a:latin typeface="+mn-lt"/>
        </a:defRPr>
      </a:lvl5pPr>
      <a:lvl6pPr marL="2514600" indent="-228600" eaLnBrk="1" hangingPunct="1">
        <a:buChar char="•"/>
        <a:defRPr lang="sv-SE" sz="2000"/>
      </a:lvl6pPr>
      <a:lvl7pPr marL="2971800" indent="-228600" eaLnBrk="1" hangingPunct="1">
        <a:buChar char="•"/>
        <a:defRPr lang="sv-SE" sz="2000"/>
      </a:lvl7pPr>
      <a:lvl8pPr marL="3429000" indent="-228600" eaLnBrk="1" hangingPunct="1">
        <a:buChar char="•"/>
        <a:defRPr lang="sv-SE" sz="2000"/>
      </a:lvl8pPr>
      <a:lvl9pPr marL="3886200" indent="-228600" eaLnBrk="1" hangingPunct="1">
        <a:buChar char="•"/>
        <a:defRPr lang="sv-SE" sz="2000"/>
      </a:lvl9pPr>
    </p:bodyStyle>
    <p:otherStyle>
      <a:defPPr>
        <a:defRPr lang="sv-SE">
          <a:solidFill>
            <a:schemeClr val="tx1"/>
          </a:solidFill>
          <a:latin typeface="+mn-lt"/>
          <a:ea typeface="+mn-ea"/>
          <a:cs typeface="+mn-cs"/>
        </a:defRPr>
      </a:defPPr>
      <a:lvl1pPr marL="0" eaLnBrk="1" latinLnBrk="0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package" Target="../embeddings/Microsoft_Office_Word-dokument1.docx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/>
        </p:nvSpPr>
        <p:spPr>
          <a:xfrm>
            <a:off x="4714876" y="0"/>
            <a:ext cx="4752528" cy="14773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sv-SE" sz="5400" b="1" cap="all" spc="0" dirty="0" smtClean="0">
                <a:ln w="0"/>
                <a:solidFill>
                  <a:schemeClr val="accent5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SEL</a:t>
            </a:r>
            <a:r>
              <a:rPr lang="sv-SE" sz="5400" b="1" cap="all" spc="0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CABLE</a:t>
            </a:r>
            <a:r>
              <a:rPr lang="sv-SE" sz="5400" b="1" cap="all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sz="5400" b="1" cap="all" dirty="0" smtClean="0">
                <a:ln w="0"/>
                <a:solidFill>
                  <a:schemeClr val="bg1">
                    <a:lumMod val="6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wedish </a:t>
            </a:r>
            <a:r>
              <a:rPr lang="sv-SE" dirty="0" err="1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Manufacturers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of </a:t>
            </a:r>
            <a:r>
              <a:rPr lang="sv-SE" dirty="0" err="1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cables</a:t>
            </a: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and wires</a:t>
            </a:r>
            <a:endParaRPr lang="sv-SE" spc="0" dirty="0">
              <a:ln w="0"/>
              <a:effectLst>
                <a:reflection blurRad="12700" stA="50000" endPos="50000" dist="5000" dir="5400000" sy="-100000" rotWithShape="0"/>
              </a:effectLst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2555776" y="3573017"/>
            <a:ext cx="5749651" cy="120032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Elrätt och Safety Cables</a:t>
            </a:r>
            <a:b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3600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vårmötet 2014</a:t>
            </a:r>
            <a:endParaRPr lang="sv-SE" sz="3600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r"/>
              <a:t>1</a:t>
            </a:fld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vårmötet 2014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alibri" pitchFamily="34" charset="0"/>
                <a:cs typeface="Calibri" pitchFamily="34" charset="0"/>
              </a:rPr>
              <a:t>EIO</a:t>
            </a:r>
            <a:endParaRPr lang="sv-S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Driva ELRÄTT internt (medlemmarna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Inspirera och motivera medlemmarna till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förändring</a:t>
            </a:r>
          </a:p>
          <a:p>
            <a:r>
              <a:rPr lang="sv-SE" sz="2400" dirty="0" smtClean="0">
                <a:latin typeface="Calibri" pitchFamily="34" charset="0"/>
                <a:cs typeface="Calibri" pitchFamily="34" charset="0"/>
              </a:rPr>
              <a:t>Utveckla 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ledare och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affärsmän</a:t>
            </a:r>
          </a:p>
          <a:p>
            <a:r>
              <a:rPr lang="sv-SE" sz="2400" dirty="0" smtClean="0">
                <a:latin typeface="Calibri" pitchFamily="34" charset="0"/>
                <a:cs typeface="Calibri" pitchFamily="34" charset="0"/>
              </a:rPr>
              <a:t>Bemanna projektfunktioner</a:t>
            </a:r>
          </a:p>
        </p:txBody>
      </p:sp>
    </p:spTree>
    <p:extLst>
      <p:ext uri="{BB962C8B-B14F-4D97-AF65-F5344CB8AC3E}">
        <p14:creationId xmlns:p14="http://schemas.microsoft.com/office/powerpoint/2010/main" xmlns="" val="18019890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alibri" pitchFamily="34" charset="0"/>
                <a:cs typeface="Calibri" pitchFamily="34" charset="0"/>
              </a:rPr>
              <a:t>SEG &amp; </a:t>
            </a:r>
            <a:r>
              <a:rPr lang="sv-SE" dirty="0" err="1">
                <a:latin typeface="Calibri" pitchFamily="34" charset="0"/>
                <a:cs typeface="Calibri" pitchFamily="34" charset="0"/>
              </a:rPr>
              <a:t>EL</a:t>
            </a:r>
            <a:r>
              <a:rPr lang="sv-SE" cap="none" dirty="0" err="1">
                <a:latin typeface="Calibri" pitchFamily="34" charset="0"/>
                <a:cs typeface="Calibri" pitchFamily="34" charset="0"/>
              </a:rPr>
              <a:t>oBELoSEL</a:t>
            </a:r>
            <a:endParaRPr lang="sv-S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Driva ELRÄTT internt (medlemmarna)</a:t>
            </a: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Linjera </a:t>
            </a:r>
            <a:r>
              <a:rPr lang="sv-SE" sz="2400" dirty="0" err="1">
                <a:latin typeface="Calibri" pitchFamily="34" charset="0"/>
                <a:cs typeface="Calibri" pitchFamily="34" charset="0"/>
              </a:rPr>
              <a:t>ELRÄTTa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 koncept hos medlemmarna</a:t>
            </a: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Bemanna projektfunktioner</a:t>
            </a:r>
          </a:p>
          <a:p>
            <a:endParaRPr lang="sv-SE" sz="2400" dirty="0">
              <a:latin typeface="Calibri" pitchFamily="34" charset="0"/>
              <a:cs typeface="Calibri" pitchFamily="34" charset="0"/>
            </a:endParaRPr>
          </a:p>
          <a:p>
            <a:endParaRPr lang="sv-SE" sz="2400" dirty="0">
              <a:latin typeface="Calibri" pitchFamily="34" charset="0"/>
              <a:cs typeface="Calibri" pitchFamily="34" charset="0"/>
            </a:endParaRPr>
          </a:p>
          <a:p>
            <a:endParaRPr lang="sv-SE" sz="24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2848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>
                <a:latin typeface="Calibri" pitchFamily="34" charset="0"/>
                <a:cs typeface="Calibri" pitchFamily="34" charset="0"/>
              </a:rPr>
              <a:t>Leverantörerna</a:t>
            </a:r>
            <a:endParaRPr lang="sv-S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Utse en ELRÄTT-koordinator </a:t>
            </a:r>
            <a:endParaRPr lang="sv-SE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Driva ELRÄTT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internt</a:t>
            </a: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Skapa </a:t>
            </a:r>
            <a:r>
              <a:rPr lang="sv-SE" sz="2400" dirty="0" err="1">
                <a:latin typeface="Calibri" pitchFamily="34" charset="0"/>
                <a:cs typeface="Calibri" pitchFamily="34" charset="0"/>
              </a:rPr>
              <a:t>ELRÄTTa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 koncept/lösningar </a:t>
            </a:r>
            <a:endParaRPr lang="sv-SE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sv-SE" sz="2400" dirty="0" smtClean="0">
                <a:latin typeface="Calibri" pitchFamily="34" charset="0"/>
                <a:cs typeface="Calibri" pitchFamily="34" charset="0"/>
              </a:rPr>
              <a:t>Utbildning i ny teknik och lösningar</a:t>
            </a:r>
            <a:endParaRPr lang="sv-SE" sz="2400" dirty="0">
              <a:latin typeface="Calibri" pitchFamily="34" charset="0"/>
              <a:cs typeface="Calibri" pitchFamily="34" charset="0"/>
            </a:endParaRPr>
          </a:p>
          <a:p>
            <a:r>
              <a:rPr lang="sv-SE" sz="2400" dirty="0" smtClean="0">
                <a:latin typeface="Calibri" pitchFamily="34" charset="0"/>
                <a:cs typeface="Calibri" pitchFamily="34" charset="0"/>
              </a:rPr>
              <a:t>Delta 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i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ELRÄTTA aktiviteter</a:t>
            </a: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Skapa nyskapande aktiviteter för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installatörerna</a:t>
            </a:r>
          </a:p>
          <a:p>
            <a:r>
              <a:rPr lang="sv-SE" sz="2400" dirty="0" smtClean="0">
                <a:latin typeface="Calibri" pitchFamily="34" charset="0"/>
                <a:cs typeface="Calibri" pitchFamily="34" charset="0"/>
              </a:rPr>
              <a:t>Aktivt säljstöd</a:t>
            </a:r>
            <a:endParaRPr lang="sv-SE" sz="2400" dirty="0">
              <a:latin typeface="Calibri" pitchFamily="34" charset="0"/>
              <a:cs typeface="Calibri" pitchFamily="34" charset="0"/>
            </a:endParaRPr>
          </a:p>
          <a:p>
            <a:endParaRPr lang="sv-SE" sz="2400" dirty="0" smtClean="0">
              <a:latin typeface="Calibri" pitchFamily="34" charset="0"/>
              <a:cs typeface="Calibri" pitchFamily="34" charset="0"/>
            </a:endParaRPr>
          </a:p>
          <a:p>
            <a:pPr marL="0" indent="0" algn="ctr">
              <a:buNone/>
            </a:pPr>
            <a:endParaRPr lang="sv-SE" sz="2400" u="sng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1696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latin typeface="Calibri" pitchFamily="34" charset="0"/>
                <a:cs typeface="Calibri" pitchFamily="34" charset="0"/>
              </a:rPr>
              <a:t>GROSSISTERNA</a:t>
            </a:r>
            <a:endParaRPr lang="sv-SE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Utse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ELRÄTT-koordinator 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(koncern samt filial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)</a:t>
            </a:r>
          </a:p>
          <a:p>
            <a:r>
              <a:rPr lang="sv-SE" sz="2400" dirty="0" smtClean="0">
                <a:latin typeface="Calibri" pitchFamily="34" charset="0"/>
                <a:cs typeface="Calibri" pitchFamily="34" charset="0"/>
              </a:rPr>
              <a:t>Driva 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ELRÄTT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internt</a:t>
            </a:r>
          </a:p>
          <a:p>
            <a:r>
              <a:rPr lang="sv-SE" sz="2400" dirty="0" smtClean="0">
                <a:latin typeface="Calibri" pitchFamily="34" charset="0"/>
                <a:cs typeface="Calibri" pitchFamily="34" charset="0"/>
              </a:rPr>
              <a:t>Koordinera 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ELRÄTT i egna koncept</a:t>
            </a: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Föra vidare </a:t>
            </a:r>
            <a:r>
              <a:rPr lang="sv-SE" sz="2400" dirty="0" err="1">
                <a:latin typeface="Calibri" pitchFamily="34" charset="0"/>
                <a:cs typeface="Calibri" pitchFamily="34" charset="0"/>
              </a:rPr>
              <a:t>ELRÄTTs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 marknadskampanjer </a:t>
            </a:r>
            <a:endParaRPr lang="sv-SE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Möjliggöra utbildning i ny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teknik</a:t>
            </a: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Delta i </a:t>
            </a:r>
            <a:r>
              <a:rPr lang="sv-SE" sz="2400" dirty="0" err="1">
                <a:latin typeface="Calibri" pitchFamily="34" charset="0"/>
                <a:cs typeface="Calibri" pitchFamily="34" charset="0"/>
              </a:rPr>
              <a:t>ELRÄTTa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aktiviteter</a:t>
            </a:r>
          </a:p>
          <a:p>
            <a:r>
              <a:rPr lang="sv-SE" sz="2400" dirty="0" smtClean="0">
                <a:latin typeface="Calibri" pitchFamily="34" charset="0"/>
                <a:cs typeface="Calibri" pitchFamily="34" charset="0"/>
              </a:rPr>
              <a:t>Verkställa </a:t>
            </a:r>
            <a:r>
              <a:rPr lang="sv-SE" sz="2400" dirty="0" err="1">
                <a:latin typeface="Calibri" pitchFamily="34" charset="0"/>
                <a:cs typeface="Calibri" pitchFamily="34" charset="0"/>
              </a:rPr>
              <a:t>ELRÄTTa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 filialkoncept </a:t>
            </a:r>
            <a:endParaRPr lang="sv-SE" sz="2400" dirty="0" smtClean="0">
              <a:latin typeface="Calibri" pitchFamily="34" charset="0"/>
              <a:cs typeface="Calibri" pitchFamily="34" charset="0"/>
            </a:endParaRPr>
          </a:p>
          <a:p>
            <a:r>
              <a:rPr lang="sv-SE" sz="2400" dirty="0" smtClean="0">
                <a:latin typeface="Calibri" pitchFamily="34" charset="0"/>
                <a:cs typeface="Calibri" pitchFamily="34" charset="0"/>
              </a:rPr>
              <a:t>Skapa 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mötesplatser och förutsättningar för </a:t>
            </a:r>
            <a:r>
              <a:rPr lang="sv-SE" sz="2400" dirty="0" err="1">
                <a:latin typeface="Calibri" pitchFamily="34" charset="0"/>
                <a:cs typeface="Calibri" pitchFamily="34" charset="0"/>
              </a:rPr>
              <a:t>ELRÄTTa</a:t>
            </a:r>
            <a:r>
              <a:rPr lang="sv-SE" sz="2400" dirty="0">
                <a:latin typeface="Calibri" pitchFamily="34" charset="0"/>
                <a:cs typeface="Calibri" pitchFamily="34" charset="0"/>
              </a:rPr>
              <a:t> </a:t>
            </a:r>
            <a:r>
              <a:rPr lang="sv-SE" sz="2400" dirty="0" smtClean="0">
                <a:latin typeface="Calibri" pitchFamily="34" charset="0"/>
                <a:cs typeface="Calibri" pitchFamily="34" charset="0"/>
              </a:rPr>
              <a:t>affärer</a:t>
            </a:r>
          </a:p>
          <a:p>
            <a:r>
              <a:rPr lang="sv-SE" sz="2400" dirty="0">
                <a:latin typeface="Calibri" pitchFamily="34" charset="0"/>
                <a:cs typeface="Calibri" pitchFamily="34" charset="0"/>
              </a:rPr>
              <a:t>Skapa nyskapande aktiviteter för installatörerna</a:t>
            </a:r>
          </a:p>
          <a:p>
            <a:endParaRPr lang="sv-SE" sz="24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451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Installatörerna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>
                <a:latin typeface="Calibri" panose="020F0502020204030204" pitchFamily="34" charset="0"/>
              </a:rPr>
              <a:t>Göra alla relevanta delar av företagen tillgängliga för </a:t>
            </a:r>
            <a:r>
              <a:rPr lang="sv-SE" sz="2400" dirty="0" err="1">
                <a:latin typeface="Calibri" panose="020F0502020204030204" pitchFamily="34" charset="0"/>
              </a:rPr>
              <a:t>ELRÄTTa</a:t>
            </a:r>
            <a:r>
              <a:rPr lang="sv-SE" sz="2400" dirty="0">
                <a:latin typeface="Calibri" panose="020F0502020204030204" pitchFamily="34" charset="0"/>
              </a:rPr>
              <a:t> </a:t>
            </a:r>
            <a:r>
              <a:rPr lang="sv-SE" sz="2400" dirty="0" smtClean="0">
                <a:latin typeface="Calibri" panose="020F0502020204030204" pitchFamily="34" charset="0"/>
              </a:rPr>
              <a:t>lösningar/utbildningar</a:t>
            </a:r>
            <a:endParaRPr lang="sv-SE" sz="2400" dirty="0" smtClean="0">
              <a:latin typeface="Calibri" panose="020F0502020204030204" pitchFamily="34" charset="0"/>
              <a:cs typeface="Calibri" pitchFamily="34" charset="0"/>
            </a:endParaRPr>
          </a:p>
          <a:p>
            <a:r>
              <a:rPr lang="sv-SE" sz="2400" dirty="0" smtClean="0">
                <a:latin typeface="Calibri" panose="020F0502020204030204" pitchFamily="34" charset="0"/>
                <a:cs typeface="Calibri" pitchFamily="34" charset="0"/>
              </a:rPr>
              <a:t>Implementera</a:t>
            </a:r>
            <a:r>
              <a:rPr lang="sv-SE" sz="2400" dirty="0" smtClean="0">
                <a:latin typeface="Calibri" panose="020F0502020204030204" pitchFamily="34" charset="0"/>
              </a:rPr>
              <a:t> utvecklingskoncepten på alla delar av företaget som möter kunder</a:t>
            </a:r>
          </a:p>
          <a:p>
            <a:r>
              <a:rPr lang="sv-SE" sz="2400" dirty="0" smtClean="0">
                <a:latin typeface="Calibri" panose="020F0502020204030204" pitchFamily="34" charset="0"/>
              </a:rPr>
              <a:t>Driva </a:t>
            </a:r>
            <a:r>
              <a:rPr lang="sv-SE" sz="2400" dirty="0">
                <a:latin typeface="Calibri" panose="020F0502020204030204" pitchFamily="34" charset="0"/>
              </a:rPr>
              <a:t>varumärket och försäljningen utifrån de tre </a:t>
            </a:r>
            <a:r>
              <a:rPr lang="sv-SE" sz="2400" dirty="0" smtClean="0">
                <a:latin typeface="Calibri" panose="020F0502020204030204" pitchFamily="34" charset="0"/>
              </a:rPr>
              <a:t>attributen</a:t>
            </a:r>
          </a:p>
          <a:p>
            <a:r>
              <a:rPr lang="sv-SE" sz="2400" dirty="0" smtClean="0">
                <a:latin typeface="Calibri" panose="020F0502020204030204" pitchFamily="34" charset="0"/>
              </a:rPr>
              <a:t>Marknadsföra ELRÄTT externt </a:t>
            </a:r>
          </a:p>
          <a:p>
            <a:r>
              <a:rPr lang="sv-SE" sz="2400" dirty="0" smtClean="0">
                <a:latin typeface="Calibri" panose="020F0502020204030204" pitchFamily="34" charset="0"/>
              </a:rPr>
              <a:t>Sälja </a:t>
            </a:r>
            <a:r>
              <a:rPr lang="sv-SE" sz="2400" dirty="0" err="1" smtClean="0">
                <a:latin typeface="Calibri" panose="020F0502020204030204" pitchFamily="34" charset="0"/>
              </a:rPr>
              <a:t>ELRÄTTa</a:t>
            </a:r>
            <a:r>
              <a:rPr lang="sv-SE" sz="2400" dirty="0" smtClean="0">
                <a:latin typeface="Calibri" panose="020F0502020204030204" pitchFamily="34" charset="0"/>
              </a:rPr>
              <a:t> lösningar </a:t>
            </a:r>
          </a:p>
          <a:p>
            <a:endParaRPr lang="sv-SE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5898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text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Elrättsaktiviteter</a:t>
            </a:r>
          </a:p>
          <a:p>
            <a:pPr lvl="1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Elrätts branschmöte 2014-03-26</a:t>
            </a:r>
          </a:p>
          <a:p>
            <a:pPr lvl="1"/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Program</a:t>
            </a:r>
            <a:b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endParaRPr lang="sv-S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sv-SE" sz="24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Elrättsleverantörerenas</a:t>
            </a:r>
            <a:r>
              <a:rPr lang="sv-SE" sz="2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förening</a:t>
            </a:r>
          </a:p>
          <a:p>
            <a:pPr lvl="1"/>
            <a: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Styrelse</a:t>
            </a:r>
            <a:b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Tom </a:t>
            </a:r>
            <a:r>
              <a:rPr lang="sv-SE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Bergseng</a:t>
            </a:r>
            <a: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 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Thorn </a:t>
            </a:r>
            <a:r>
              <a:rPr lang="sv-SE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lighting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Ordförande</a:t>
            </a:r>
            <a: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  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Jan</a:t>
            </a:r>
            <a: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 Jönsson 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	</a:t>
            </a:r>
            <a:r>
              <a:rPr lang="sv-SE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Pent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Air </a:t>
            </a:r>
            <a:b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Bo</a:t>
            </a:r>
            <a: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 Rasmusson 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</a:t>
            </a:r>
            <a:r>
              <a:rPr lang="sv-SE" sz="20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Selcable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/>
            </a:r>
            <a:b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Magnus</a:t>
            </a:r>
            <a: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 </a:t>
            </a:r>
            <a:r>
              <a:rPr lang="sv-SE" sz="2000" dirty="0" err="1">
                <a:latin typeface="Verdana" pitchFamily="34" charset="0"/>
                <a:ea typeface="Verdana" pitchFamily="34" charset="0"/>
                <a:cs typeface="Verdana" pitchFamily="34" charset="0"/>
              </a:rPr>
              <a:t>Frantzell</a:t>
            </a:r>
            <a: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  </a:t>
            </a: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	Belysningsbranschen</a:t>
            </a:r>
            <a:b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sv-SE" sz="20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Mats</a:t>
            </a:r>
            <a:r>
              <a:rPr lang="sv-SE" sz="2000" dirty="0">
                <a:latin typeface="Verdana" pitchFamily="34" charset="0"/>
                <a:ea typeface="Verdana" pitchFamily="34" charset="0"/>
                <a:cs typeface="Verdana" pitchFamily="34" charset="0"/>
              </a:rPr>
              <a:t> Holme</a:t>
            </a:r>
            <a:endParaRPr lang="sv-S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>
              <a:buNone/>
            </a:pPr>
            <a:endParaRPr lang="sv-S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buNone/>
            </a:pPr>
            <a:endParaRPr lang="sv-SE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20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2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sv-SE" sz="2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sv-SE" dirty="0" smtClean="0">
                <a:solidFill>
                  <a:schemeClr val="accent5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Aktiviteter efter höstmötet, Elrätt</a:t>
            </a:r>
            <a:endParaRPr lang="sv-SE" dirty="0">
              <a:solidFill>
                <a:schemeClr val="accent5">
                  <a:lumMod val="75000"/>
                </a:schemeClr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Platshållare för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latin typeface="Verdana" pitchFamily="34" charset="0"/>
                <a:ea typeface="Verdana" pitchFamily="34" charset="0"/>
                <a:cs typeface="Verdana" pitchFamily="34" charset="0"/>
              </a:rPr>
              <a:t>2014-05-02</a:t>
            </a:r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pPr algn="r"/>
              <a:t>2</a:t>
            </a:fld>
            <a:endParaRPr lang="sv-SE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>
                <a:latin typeface="Verdana" pitchFamily="34" charset="0"/>
                <a:ea typeface="Verdana" pitchFamily="34" charset="0"/>
                <a:cs typeface="Verdana" pitchFamily="34" charset="0"/>
              </a:rPr>
              <a:t>Bo Rasmusson vårmötet 2014</a:t>
            </a:r>
            <a:endParaRPr lang="sv-SE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9" name="Bildobjekt 8" descr="Selc Logg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79436" y="-99392"/>
            <a:ext cx="2701077" cy="998014"/>
          </a:xfrm>
          <a:prstGeom prst="rect">
            <a:avLst/>
          </a:prstGeom>
        </p:spPr>
      </p:pic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020272" y="2060848"/>
          <a:ext cx="1440160" cy="1215135"/>
        </p:xfrm>
        <a:graphic>
          <a:graphicData uri="http://schemas.openxmlformats.org/presentationml/2006/ole">
            <p:oleObj spid="_x0000_s1027" name="Dokument" showAsIcon="1" r:id="rId4" imgW="914400" imgH="77148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2014-05-02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D4C49B74-5DB2-4B03-B1D2-7F6A3C51C318}" type="slidenum">
              <a:rPr lang="sv-SE" smtClean="0"/>
              <a:pPr algn="r"/>
              <a:t>3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Bo Rasmusson vårmötet 2014</a:t>
            </a:r>
            <a:endParaRPr lang="sv-S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638" y="381000"/>
            <a:ext cx="8848725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sv-SE" sz="5400" dirty="0">
                <a:cs typeface="Calibri" pitchFamily="34" charset="0"/>
              </a:rPr>
              <a:t>Vad har </a:t>
            </a:r>
            <a:r>
              <a:rPr lang="sv-SE" sz="5400" dirty="0" smtClean="0">
                <a:cs typeface="Calibri" pitchFamily="34" charset="0"/>
              </a:rPr>
              <a:t>beslutats</a:t>
            </a:r>
            <a:endParaRPr lang="sv-SE" sz="5400" dirty="0">
              <a:cs typeface="Calibri" pitchFamily="34" charset="0"/>
            </a:endParaRP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7823" y="1392593"/>
            <a:ext cx="7452480" cy="5465407"/>
          </a:xfrm>
        </p:spPr>
        <p:txBody>
          <a:bodyPr>
            <a:noAutofit/>
          </a:bodyPr>
          <a:lstStyle/>
          <a:p>
            <a:r>
              <a:rPr lang="sv-SE" dirty="0" smtClean="0"/>
              <a:t>Gemensamma syften och mål</a:t>
            </a:r>
          </a:p>
          <a:p>
            <a:r>
              <a:rPr lang="sv-SE" dirty="0" smtClean="0"/>
              <a:t>Tydligare krav på parterna</a:t>
            </a:r>
          </a:p>
          <a:p>
            <a:r>
              <a:rPr lang="sv-SE" dirty="0" smtClean="0"/>
              <a:t>En utvecklad projektorganisation</a:t>
            </a:r>
          </a:p>
          <a:p>
            <a:r>
              <a:rPr lang="sv-SE" dirty="0" smtClean="0"/>
              <a:t>Längre planeringshorisont</a:t>
            </a:r>
          </a:p>
          <a:p>
            <a:r>
              <a:rPr lang="sv-SE" dirty="0"/>
              <a:t>K</a:t>
            </a:r>
            <a:r>
              <a:rPr lang="sv-SE" dirty="0" smtClean="0"/>
              <a:t>ommunikationsplan</a:t>
            </a:r>
          </a:p>
          <a:p>
            <a:r>
              <a:rPr lang="sv-SE" dirty="0" smtClean="0"/>
              <a:t>Målgruppsfokusering</a:t>
            </a:r>
          </a:p>
          <a:p>
            <a:r>
              <a:rPr lang="sv-SE" dirty="0" smtClean="0"/>
              <a:t>Mätbarhet</a:t>
            </a:r>
          </a:p>
          <a:p>
            <a:r>
              <a:rPr lang="sv-SE" dirty="0" smtClean="0"/>
              <a:t>Utreda formerna för delägarskap (MF)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43480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63"/>
          <p:cNvGrpSpPr/>
          <p:nvPr/>
        </p:nvGrpSpPr>
        <p:grpSpPr>
          <a:xfrm>
            <a:off x="1577967" y="2095008"/>
            <a:ext cx="5931954" cy="3198685"/>
            <a:chOff x="1592374" y="1268760"/>
            <a:chExt cx="5931954" cy="3198685"/>
          </a:xfrm>
        </p:grpSpPr>
        <p:sp>
          <p:nvSpPr>
            <p:cNvPr id="22" name="textruta 21"/>
            <p:cNvSpPr txBox="1"/>
            <p:nvPr/>
          </p:nvSpPr>
          <p:spPr>
            <a:xfrm rot="10800000" flipV="1">
              <a:off x="4105275" y="1340881"/>
              <a:ext cx="103822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457200"/>
              <a:r>
                <a:rPr lang="sv-SE" dirty="0" smtClean="0">
                  <a:solidFill>
                    <a:prstClr val="black"/>
                  </a:solidFill>
                </a:rPr>
                <a:t>EIO</a:t>
              </a:r>
              <a:endParaRPr lang="sv-SE" dirty="0">
                <a:solidFill>
                  <a:prstClr val="black"/>
                </a:solidFill>
              </a:endParaRPr>
            </a:p>
          </p:txBody>
        </p:sp>
        <p:sp>
          <p:nvSpPr>
            <p:cNvPr id="27" name="Rektangel 26"/>
            <p:cNvSpPr/>
            <p:nvPr/>
          </p:nvSpPr>
          <p:spPr>
            <a:xfrm>
              <a:off x="5580112" y="1268760"/>
              <a:ext cx="1440160" cy="6477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sv-SE" dirty="0" smtClean="0">
                  <a:solidFill>
                    <a:prstClr val="white"/>
                  </a:solidFill>
                </a:rPr>
                <a:t>ELoBELoSEL</a:t>
              </a:r>
              <a:endParaRPr lang="sv-SE" dirty="0">
                <a:solidFill>
                  <a:prstClr val="white"/>
                </a:solidFill>
              </a:endParaRPr>
            </a:p>
          </p:txBody>
        </p:sp>
        <p:sp>
          <p:nvSpPr>
            <p:cNvPr id="28" name="Rektangel 27"/>
            <p:cNvSpPr/>
            <p:nvPr/>
          </p:nvSpPr>
          <p:spPr>
            <a:xfrm>
              <a:off x="3790331" y="1268760"/>
              <a:ext cx="1549094" cy="6191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sv-SE" dirty="0" smtClean="0">
                  <a:solidFill>
                    <a:prstClr val="white"/>
                  </a:solidFill>
                </a:rPr>
                <a:t>EIO</a:t>
              </a:r>
              <a:endParaRPr lang="sv-SE" dirty="0">
                <a:solidFill>
                  <a:prstClr val="white"/>
                </a:solidFill>
              </a:endParaRPr>
            </a:p>
          </p:txBody>
        </p:sp>
        <p:sp>
          <p:nvSpPr>
            <p:cNvPr id="34" name="Rektangel 33"/>
            <p:cNvSpPr/>
            <p:nvPr/>
          </p:nvSpPr>
          <p:spPr>
            <a:xfrm>
              <a:off x="2195736" y="1268760"/>
              <a:ext cx="1425699" cy="6191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sv-SE" dirty="0" smtClean="0">
                  <a:solidFill>
                    <a:prstClr val="white"/>
                  </a:solidFill>
                </a:rPr>
                <a:t>SEG</a:t>
              </a:r>
              <a:endParaRPr lang="sv-SE" dirty="0">
                <a:solidFill>
                  <a:prstClr val="white"/>
                </a:solidFill>
              </a:endParaRPr>
            </a:p>
          </p:txBody>
        </p:sp>
        <p:sp>
          <p:nvSpPr>
            <p:cNvPr id="35" name="Rektangel 34"/>
            <p:cNvSpPr/>
            <p:nvPr/>
          </p:nvSpPr>
          <p:spPr>
            <a:xfrm>
              <a:off x="3790330" y="2348880"/>
              <a:ext cx="1549095" cy="6191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sv-SE" dirty="0" smtClean="0">
                  <a:solidFill>
                    <a:prstClr val="white"/>
                  </a:solidFill>
                </a:rPr>
                <a:t>Styrgrupp</a:t>
              </a:r>
              <a:endParaRPr lang="sv-SE" dirty="0">
                <a:solidFill>
                  <a:prstClr val="white"/>
                </a:solidFill>
              </a:endParaRPr>
            </a:p>
          </p:txBody>
        </p:sp>
        <p:cxnSp>
          <p:nvCxnSpPr>
            <p:cNvPr id="41" name="Rak 40"/>
            <p:cNvCxnSpPr>
              <a:stCxn id="28" idx="2"/>
              <a:endCxn id="35" idx="0"/>
            </p:cNvCxnSpPr>
            <p:nvPr/>
          </p:nvCxnSpPr>
          <p:spPr>
            <a:xfrm>
              <a:off x="4564878" y="1887885"/>
              <a:ext cx="0" cy="46099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k 42"/>
            <p:cNvCxnSpPr>
              <a:stCxn id="34" idx="2"/>
              <a:endCxn id="35" idx="0"/>
            </p:cNvCxnSpPr>
            <p:nvPr/>
          </p:nvCxnSpPr>
          <p:spPr>
            <a:xfrm>
              <a:off x="2908586" y="1887885"/>
              <a:ext cx="1656292" cy="46099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k 43"/>
            <p:cNvCxnSpPr>
              <a:stCxn id="27" idx="2"/>
              <a:endCxn id="35" idx="0"/>
            </p:cNvCxnSpPr>
            <p:nvPr/>
          </p:nvCxnSpPr>
          <p:spPr>
            <a:xfrm flipH="1">
              <a:off x="4564878" y="1916460"/>
              <a:ext cx="1735314" cy="43242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ktangel 46"/>
            <p:cNvSpPr/>
            <p:nvPr/>
          </p:nvSpPr>
          <p:spPr>
            <a:xfrm>
              <a:off x="5796136" y="2348880"/>
              <a:ext cx="1728192" cy="6191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sv-SE" dirty="0" smtClean="0">
                  <a:solidFill>
                    <a:prstClr val="white"/>
                  </a:solidFill>
                </a:rPr>
                <a:t>Strategigrupp</a:t>
              </a:r>
              <a:endParaRPr lang="sv-SE" dirty="0">
                <a:solidFill>
                  <a:prstClr val="white"/>
                </a:solidFill>
              </a:endParaRPr>
            </a:p>
          </p:txBody>
        </p:sp>
        <p:sp>
          <p:nvSpPr>
            <p:cNvPr id="48" name="Rektangel 47"/>
            <p:cNvSpPr/>
            <p:nvPr/>
          </p:nvSpPr>
          <p:spPr>
            <a:xfrm>
              <a:off x="3771975" y="3848320"/>
              <a:ext cx="1584176" cy="6191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sv-SE" dirty="0" smtClean="0">
                  <a:solidFill>
                    <a:prstClr val="white"/>
                  </a:solidFill>
                </a:rPr>
                <a:t>Projektledare</a:t>
              </a:r>
              <a:endParaRPr lang="sv-SE" dirty="0">
                <a:solidFill>
                  <a:prstClr val="white"/>
                </a:solidFill>
              </a:endParaRPr>
            </a:p>
          </p:txBody>
        </p:sp>
        <p:cxnSp>
          <p:nvCxnSpPr>
            <p:cNvPr id="50" name="Rak 49"/>
            <p:cNvCxnSpPr>
              <a:stCxn id="35" idx="3"/>
              <a:endCxn id="47" idx="1"/>
            </p:cNvCxnSpPr>
            <p:nvPr/>
          </p:nvCxnSpPr>
          <p:spPr>
            <a:xfrm>
              <a:off x="5339425" y="2658443"/>
              <a:ext cx="456711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ak 51"/>
            <p:cNvCxnSpPr>
              <a:stCxn id="35" idx="2"/>
              <a:endCxn id="48" idx="0"/>
            </p:cNvCxnSpPr>
            <p:nvPr/>
          </p:nvCxnSpPr>
          <p:spPr>
            <a:xfrm flipH="1">
              <a:off x="4564063" y="2968005"/>
              <a:ext cx="815" cy="880315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ktangel 53"/>
            <p:cNvSpPr/>
            <p:nvPr/>
          </p:nvSpPr>
          <p:spPr>
            <a:xfrm>
              <a:off x="5796136" y="3848320"/>
              <a:ext cx="1728192" cy="619125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sv-SE" dirty="0" smtClean="0">
                  <a:solidFill>
                    <a:prstClr val="white"/>
                  </a:solidFill>
                </a:rPr>
                <a:t>Referensgrupp</a:t>
              </a:r>
              <a:endParaRPr lang="sv-SE" dirty="0">
                <a:solidFill>
                  <a:prstClr val="white"/>
                </a:solidFill>
              </a:endParaRPr>
            </a:p>
          </p:txBody>
        </p:sp>
        <p:cxnSp>
          <p:nvCxnSpPr>
            <p:cNvPr id="60" name="Rak 59"/>
            <p:cNvCxnSpPr>
              <a:stCxn id="48" idx="3"/>
              <a:endCxn id="54" idx="1"/>
            </p:cNvCxnSpPr>
            <p:nvPr/>
          </p:nvCxnSpPr>
          <p:spPr>
            <a:xfrm>
              <a:off x="5356151" y="4157883"/>
              <a:ext cx="439985" cy="0"/>
            </a:xfrm>
            <a:prstGeom prst="lin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ktangel 37"/>
            <p:cNvSpPr/>
            <p:nvPr/>
          </p:nvSpPr>
          <p:spPr>
            <a:xfrm>
              <a:off x="1592374" y="3848319"/>
              <a:ext cx="1728192" cy="619125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sv-SE" dirty="0" smtClean="0">
                  <a:solidFill>
                    <a:prstClr val="white"/>
                  </a:solidFill>
                </a:rPr>
                <a:t>Marknads-assistent</a:t>
              </a:r>
              <a:endParaRPr lang="sv-SE" dirty="0">
                <a:solidFill>
                  <a:prstClr val="white"/>
                </a:solidFill>
              </a:endParaRPr>
            </a:p>
          </p:txBody>
        </p:sp>
      </p:grpSp>
      <p:sp>
        <p:nvSpPr>
          <p:cNvPr id="65" name="textruta 64"/>
          <p:cNvSpPr txBox="1"/>
          <p:nvPr/>
        </p:nvSpPr>
        <p:spPr>
          <a:xfrm>
            <a:off x="251520" y="477374"/>
            <a:ext cx="8712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sv-SE" sz="5400" cap="all" dirty="0">
                <a:solidFill>
                  <a:prstClr val="black"/>
                </a:solidFill>
                <a:latin typeface="Stratum2 Bold"/>
                <a:cs typeface="Calibri" pitchFamily="34" charset="0"/>
              </a:rPr>
              <a:t>Projektorganisation</a:t>
            </a:r>
          </a:p>
        </p:txBody>
      </p:sp>
      <p:cxnSp>
        <p:nvCxnSpPr>
          <p:cNvPr id="39" name="Rak 38"/>
          <p:cNvCxnSpPr/>
          <p:nvPr/>
        </p:nvCxnSpPr>
        <p:spPr>
          <a:xfrm>
            <a:off x="3306740" y="4984129"/>
            <a:ext cx="439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Flersidigt dokument 20"/>
          <p:cNvSpPr/>
          <p:nvPr/>
        </p:nvSpPr>
        <p:spPr>
          <a:xfrm>
            <a:off x="395536" y="3989928"/>
            <a:ext cx="504056" cy="570851"/>
          </a:xfrm>
          <a:prstGeom prst="flowChartMultidocument">
            <a:avLst/>
          </a:prstGeom>
          <a:solidFill>
            <a:srgbClr val="76CEE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sv-SE">
              <a:solidFill>
                <a:prstClr val="white"/>
              </a:solidFill>
            </a:endParaRPr>
          </a:p>
        </p:txBody>
      </p:sp>
      <p:cxnSp>
        <p:nvCxnSpPr>
          <p:cNvPr id="24" name="Rak pil 23"/>
          <p:cNvCxnSpPr>
            <a:stCxn id="21" idx="3"/>
          </p:cNvCxnSpPr>
          <p:nvPr/>
        </p:nvCxnSpPr>
        <p:spPr>
          <a:xfrm>
            <a:off x="899592" y="4275354"/>
            <a:ext cx="3528392" cy="0"/>
          </a:xfrm>
          <a:prstGeom prst="straightConnector1">
            <a:avLst/>
          </a:prstGeom>
          <a:ln>
            <a:solidFill>
              <a:srgbClr val="76CEE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textruta 24"/>
          <p:cNvSpPr txBox="1"/>
          <p:nvPr/>
        </p:nvSpPr>
        <p:spPr>
          <a:xfrm>
            <a:off x="1115616" y="3958029"/>
            <a:ext cx="2322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sv-SE" dirty="0" smtClean="0">
                <a:solidFill>
                  <a:prstClr val="black"/>
                </a:solidFill>
              </a:rPr>
              <a:t>Årlig plan för utförande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53" name="Flersidigt dokument 52"/>
          <p:cNvSpPr/>
          <p:nvPr/>
        </p:nvSpPr>
        <p:spPr>
          <a:xfrm>
            <a:off x="8408183" y="4000253"/>
            <a:ext cx="504056" cy="570851"/>
          </a:xfrm>
          <a:prstGeom prst="flowChartMultidocument">
            <a:avLst/>
          </a:prstGeom>
          <a:solidFill>
            <a:srgbClr val="76CEEA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sv-SE">
              <a:solidFill>
                <a:prstClr val="white"/>
              </a:solidFill>
            </a:endParaRPr>
          </a:p>
        </p:txBody>
      </p:sp>
      <p:cxnSp>
        <p:nvCxnSpPr>
          <p:cNvPr id="40" name="Vinklad  39"/>
          <p:cNvCxnSpPr>
            <a:stCxn id="53" idx="1"/>
          </p:cNvCxnSpPr>
          <p:nvPr/>
        </p:nvCxnSpPr>
        <p:spPr>
          <a:xfrm rot="10800000">
            <a:off x="5530523" y="3645025"/>
            <a:ext cx="2877660" cy="640655"/>
          </a:xfrm>
          <a:prstGeom prst="bentConnector3">
            <a:avLst>
              <a:gd name="adj1" fmla="val 99798"/>
            </a:avLst>
          </a:prstGeom>
          <a:ln>
            <a:solidFill>
              <a:srgbClr val="76CEEA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ruta 57"/>
          <p:cNvSpPr txBox="1"/>
          <p:nvPr/>
        </p:nvSpPr>
        <p:spPr>
          <a:xfrm>
            <a:off x="6060188" y="3962632"/>
            <a:ext cx="20558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sv-SE" dirty="0" smtClean="0">
                <a:solidFill>
                  <a:prstClr val="black"/>
                </a:solidFill>
              </a:rPr>
              <a:t>Långsiktig planering</a:t>
            </a:r>
            <a:endParaRPr lang="sv-SE" dirty="0">
              <a:solidFill>
                <a:prstClr val="black"/>
              </a:solidFill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433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5400" dirty="0" err="1" smtClean="0">
                <a:cs typeface="Calibri" pitchFamily="34" charset="0"/>
              </a:rPr>
              <a:t>Elrätt</a:t>
            </a:r>
            <a:r>
              <a:rPr lang="sv-SE" sz="5400" dirty="0" smtClean="0">
                <a:cs typeface="Calibri" pitchFamily="34" charset="0"/>
              </a:rPr>
              <a:t> 2014-2016</a:t>
            </a:r>
            <a:endParaRPr lang="sv-SE" sz="5400" dirty="0">
              <a:cs typeface="Calibri" pitchFamily="34" charset="0"/>
            </a:endParaRPr>
          </a:p>
        </p:txBody>
      </p:sp>
      <p:sp>
        <p:nvSpPr>
          <p:cNvPr id="5" name="Platshållare för innehåll 4"/>
          <p:cNvSpPr>
            <a:spLocks noGrp="1"/>
          </p:cNvSpPr>
          <p:nvPr>
            <p:ph idx="1"/>
          </p:nvPr>
        </p:nvSpPr>
        <p:spPr>
          <a:xfrm>
            <a:off x="539552" y="1440000"/>
            <a:ext cx="8280000" cy="4680000"/>
          </a:xfrm>
        </p:spPr>
        <p:txBody>
          <a:bodyPr>
            <a:normAutofit/>
          </a:bodyPr>
          <a:lstStyle/>
          <a:p>
            <a:r>
              <a:rPr lang="sv-SE" dirty="0" smtClean="0">
                <a:cs typeface="Calibri" pitchFamily="34" charset="0"/>
              </a:rPr>
              <a:t>Ny starkare organisation</a:t>
            </a:r>
          </a:p>
          <a:p>
            <a:r>
              <a:rPr lang="sv-SE" dirty="0" smtClean="0">
                <a:cs typeface="Calibri" pitchFamily="34" charset="0"/>
              </a:rPr>
              <a:t>Strategisk planering</a:t>
            </a:r>
          </a:p>
          <a:p>
            <a:r>
              <a:rPr lang="sv-SE" dirty="0" smtClean="0">
                <a:cs typeface="Calibri" pitchFamily="34" charset="0"/>
              </a:rPr>
              <a:t>Kommunikationsplan</a:t>
            </a:r>
          </a:p>
          <a:p>
            <a:r>
              <a:rPr lang="sv-SE" dirty="0" smtClean="0">
                <a:cs typeface="Calibri" pitchFamily="34" charset="0"/>
              </a:rPr>
              <a:t>Mätbart</a:t>
            </a:r>
          </a:p>
          <a:p>
            <a:r>
              <a:rPr lang="sv-SE" dirty="0" smtClean="0">
                <a:cs typeface="Calibri" pitchFamily="34" charset="0"/>
              </a:rPr>
              <a:t>Delägarskap</a:t>
            </a:r>
          </a:p>
          <a:p>
            <a:r>
              <a:rPr lang="sv-SE" dirty="0" smtClean="0">
                <a:cs typeface="Calibri" pitchFamily="34" charset="0"/>
              </a:rPr>
              <a:t>Referensgrupp-marknad</a:t>
            </a:r>
          </a:p>
          <a:p>
            <a:endParaRPr lang="sv-SE" dirty="0">
              <a:cs typeface="Calibri" pitchFamily="34" charset="0"/>
            </a:endParaRPr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2014-05-02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>
                <a:solidFill>
                  <a:prstClr val="black">
                    <a:tint val="75000"/>
                  </a:prstClr>
                </a:solidFill>
              </a:rPr>
              <a:t>Bo Rasmusson vårmötet 2014</a:t>
            </a:r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A3992-9C54-514D-8367-576D1143131A}" type="slidenum">
              <a:rPr lang="sv-S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sv-S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934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Rollbeskrivning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2014-02-07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485019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 smtClean="0"/>
              <a:t>Förväntningar på respektive aktör i </a:t>
            </a:r>
            <a:r>
              <a:rPr lang="sv-SE" sz="3200" dirty="0" err="1" smtClean="0"/>
              <a:t>elrätt</a:t>
            </a:r>
            <a:r>
              <a:rPr lang="sv-SE" sz="3200" dirty="0" smtClean="0"/>
              <a:t> 2.0</a:t>
            </a:r>
            <a:endParaRPr lang="sv-SE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2400" dirty="0" smtClean="0">
                <a:latin typeface="Calibri" panose="020F0502020204030204" pitchFamily="34" charset="0"/>
              </a:rPr>
              <a:t>Planeringsgruppen för ELRÄTT 2.0 har konstaterat att en nödvändig förutsättning för att projektet ska lyckas är att tydliga roller finns definierade för varje aktör i projektet.</a:t>
            </a:r>
          </a:p>
          <a:p>
            <a:endParaRPr lang="sv-SE" sz="2400" dirty="0" smtClean="0">
              <a:latin typeface="Calibri" panose="020F0502020204030204" pitchFamily="34" charset="0"/>
            </a:endParaRPr>
          </a:p>
          <a:p>
            <a:r>
              <a:rPr lang="sv-SE" sz="2400" dirty="0" smtClean="0">
                <a:latin typeface="Calibri" panose="020F0502020204030204" pitchFamily="34" charset="0"/>
              </a:rPr>
              <a:t>Planeringsgruppen har därför tillsammans tagit fram ett förslag till rollbeskrivning</a:t>
            </a:r>
          </a:p>
          <a:p>
            <a:endParaRPr lang="sv-SE" sz="2400" dirty="0" smtClean="0">
              <a:latin typeface="Calibri" panose="020F0502020204030204" pitchFamily="34" charset="0"/>
            </a:endParaRPr>
          </a:p>
          <a:p>
            <a:r>
              <a:rPr lang="sv-SE" sz="2400" dirty="0" smtClean="0">
                <a:latin typeface="Calibri" panose="020F0502020204030204" pitchFamily="34" charset="0"/>
              </a:rPr>
              <a:t>Rollbeskrivningarna är utformade med projektets övergripande mål i sikte: Att utveckla branschen genom att höja installatörernas kompetens och affärsinriktning</a:t>
            </a:r>
            <a:endParaRPr lang="sv-SE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8149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ELRÄTT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>
                <a:latin typeface="Calibri" pitchFamily="34" charset="0"/>
                <a:cs typeface="Calibri" pitchFamily="34" charset="0"/>
              </a:rPr>
              <a:t>Varumärkesägare</a:t>
            </a:r>
          </a:p>
          <a:p>
            <a:r>
              <a:rPr lang="sv-SE" dirty="0">
                <a:latin typeface="Calibri" pitchFamily="34" charset="0"/>
                <a:cs typeface="Calibri" pitchFamily="34" charset="0"/>
              </a:rPr>
              <a:t>Samlande organ för intressenterna</a:t>
            </a:r>
          </a:p>
          <a:p>
            <a:r>
              <a:rPr lang="sv-SE" dirty="0" smtClean="0">
                <a:latin typeface="Calibri" pitchFamily="34" charset="0"/>
                <a:cs typeface="Calibri" pitchFamily="34" charset="0"/>
              </a:rPr>
              <a:t>Ansvar för internkommunikation </a:t>
            </a:r>
            <a:r>
              <a:rPr lang="sv-SE" dirty="0">
                <a:latin typeface="Calibri" pitchFamily="34" charset="0"/>
                <a:cs typeface="Calibri" pitchFamily="34" charset="0"/>
              </a:rPr>
              <a:t>inom </a:t>
            </a:r>
            <a:r>
              <a:rPr lang="sv-SE" dirty="0" smtClean="0">
                <a:latin typeface="Calibri" pitchFamily="34" charset="0"/>
                <a:cs typeface="Calibri" pitchFamily="34" charset="0"/>
              </a:rPr>
              <a:t>projektet</a:t>
            </a:r>
          </a:p>
          <a:p>
            <a:r>
              <a:rPr lang="sv-SE" dirty="0" smtClean="0">
                <a:latin typeface="Calibri" pitchFamily="34" charset="0"/>
                <a:cs typeface="Calibri" pitchFamily="34" charset="0"/>
              </a:rPr>
              <a:t>Skapa </a:t>
            </a:r>
            <a:r>
              <a:rPr lang="sv-SE" dirty="0">
                <a:latin typeface="Calibri" pitchFamily="34" charset="0"/>
                <a:cs typeface="Calibri" pitchFamily="34" charset="0"/>
              </a:rPr>
              <a:t>ELRÄTT </a:t>
            </a:r>
            <a:r>
              <a:rPr lang="sv-SE" dirty="0" smtClean="0">
                <a:latin typeface="Calibri" pitchFamily="34" charset="0"/>
                <a:cs typeface="Calibri" pitchFamily="34" charset="0"/>
              </a:rPr>
              <a:t>filialkoncept/varumärkeskoncept för installatörer, grossister och leverantörer</a:t>
            </a:r>
          </a:p>
          <a:p>
            <a:r>
              <a:rPr lang="sv-SE" dirty="0" smtClean="0">
                <a:latin typeface="Calibri" pitchFamily="34" charset="0"/>
                <a:cs typeface="Calibri" pitchFamily="34" charset="0"/>
              </a:rPr>
              <a:t>Ansvara för genomförandet av strategierna</a:t>
            </a:r>
          </a:p>
          <a:p>
            <a:pPr lvl="1"/>
            <a:r>
              <a:rPr lang="sv-SE" dirty="0" smtClean="0">
                <a:latin typeface="Calibri" pitchFamily="34" charset="0"/>
                <a:cs typeface="Calibri" pitchFamily="34" charset="0"/>
              </a:rPr>
              <a:t>Plattformsägare</a:t>
            </a:r>
          </a:p>
          <a:p>
            <a:pPr lvl="1"/>
            <a:r>
              <a:rPr lang="sv-SE" dirty="0" smtClean="0">
                <a:latin typeface="Calibri" pitchFamily="34" charset="0"/>
                <a:cs typeface="Calibri" pitchFamily="34" charset="0"/>
              </a:rPr>
              <a:t>Media </a:t>
            </a:r>
            <a:r>
              <a:rPr lang="sv-SE" dirty="0" err="1" smtClean="0">
                <a:latin typeface="Calibri" pitchFamily="34" charset="0"/>
                <a:cs typeface="Calibri" pitchFamily="34" charset="0"/>
              </a:rPr>
              <a:t>etc</a:t>
            </a:r>
            <a:endParaRPr lang="sv-SE" dirty="0" smtClean="0">
              <a:latin typeface="Calibri" pitchFamily="34" charset="0"/>
              <a:cs typeface="Calibri" pitchFamily="34" charset="0"/>
            </a:endParaRPr>
          </a:p>
          <a:p>
            <a:pPr lvl="1"/>
            <a:r>
              <a:rPr lang="sv-SE" dirty="0" smtClean="0">
                <a:latin typeface="Calibri" pitchFamily="34" charset="0"/>
                <a:cs typeface="Calibri" pitchFamily="34" charset="0"/>
              </a:rPr>
              <a:t>Lobbying </a:t>
            </a:r>
          </a:p>
          <a:p>
            <a:r>
              <a:rPr lang="sv-SE" dirty="0">
                <a:latin typeface="Calibri" pitchFamily="34" charset="0"/>
                <a:cs typeface="Calibri" pitchFamily="34" charset="0"/>
              </a:rPr>
              <a:t>Definiera och följa upp </a:t>
            </a:r>
            <a:r>
              <a:rPr lang="sv-SE" dirty="0" err="1" smtClean="0">
                <a:latin typeface="Calibri" pitchFamily="34" charset="0"/>
                <a:cs typeface="Calibri" pitchFamily="34" charset="0"/>
              </a:rPr>
              <a:t>KPI:er</a:t>
            </a:r>
            <a:endParaRPr lang="sv-SE" dirty="0">
              <a:latin typeface="Calibri" pitchFamily="34" charset="0"/>
              <a:cs typeface="Calibri" pitchFamily="34" charset="0"/>
            </a:endParaRPr>
          </a:p>
          <a:p>
            <a:r>
              <a:rPr lang="sv-SE" dirty="0">
                <a:latin typeface="Calibri" pitchFamily="34" charset="0"/>
                <a:cs typeface="Calibri" pitchFamily="34" charset="0"/>
              </a:rPr>
              <a:t>Projektledning och </a:t>
            </a:r>
            <a:r>
              <a:rPr lang="sv-SE" dirty="0" smtClean="0">
                <a:latin typeface="Calibri" pitchFamily="34" charset="0"/>
                <a:cs typeface="Calibri" pitchFamily="34" charset="0"/>
              </a:rPr>
              <a:t>koordinering</a:t>
            </a:r>
          </a:p>
          <a:p>
            <a:endParaRPr lang="sv-SE" dirty="0">
              <a:latin typeface="Calibri" pitchFamily="34" charset="0"/>
              <a:cs typeface="Calibri" pitchFamily="34" charset="0"/>
            </a:endParaRPr>
          </a:p>
          <a:p>
            <a:pPr lvl="1"/>
            <a:endParaRPr lang="sv-SE" dirty="0" smtClean="0">
              <a:latin typeface="Calibri" pitchFamily="34" charset="0"/>
              <a:cs typeface="Calibri" pitchFamily="34" charset="0"/>
            </a:endParaRPr>
          </a:p>
          <a:p>
            <a:endParaRPr lang="sv-SE" dirty="0">
              <a:latin typeface="Calibri" pitchFamily="34" charset="0"/>
              <a:cs typeface="Calibri" pitchFamily="34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27855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sign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楷体_GB2312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G EIO Presentation (2)">
  <a:themeElements>
    <a:clrScheme name="Flätat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ELRÄTT">
      <a:majorFont>
        <a:latin typeface="Stratum2 Bold"/>
        <a:ea typeface=""/>
        <a:cs typeface=""/>
      </a:majorFont>
      <a:minorFont>
        <a:latin typeface="Stratum2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Custom Theme">
  <a:themeElements>
    <a:clrScheme name="Office Colors">
      <a:dk1>
        <a:sysClr val="windowText" lastClr="000000"/>
      </a:dk1>
      <a:lt1>
        <a:sysClr val="window" lastClr="FFFFFF"/>
      </a:lt1>
      <a:dk2>
        <a:srgbClr val="1F497D"/>
      </a:dk2>
      <a:lt2>
        <a:srgbClr val="FAF3E8"/>
      </a:lt2>
      <a:accent1>
        <a:srgbClr val="5C83B4"/>
      </a:accent1>
      <a:accent2>
        <a:srgbClr val="C0504D"/>
      </a:accent2>
      <a:accent3>
        <a:srgbClr val="9DBB61"/>
      </a:accent3>
      <a:accent4>
        <a:srgbClr val="8066A0"/>
      </a:accent4>
      <a:accent5>
        <a:srgbClr val="4BACC6"/>
      </a:accent5>
      <a:accent6>
        <a:srgbClr val="F59D56"/>
      </a:accent6>
      <a:hlink>
        <a:srgbClr val="0000FF"/>
      </a:hlink>
      <a:folHlink>
        <a:srgbClr val="800080"/>
      </a:folHlink>
    </a:clrScheme>
    <a:fontScheme name="Office Fonts">
      <a:majorFont>
        <a:latin typeface="Calibri"/>
        <a:ea typeface="MS PGothic"/>
        <a:cs typeface=""/>
      </a:majorFont>
      <a:minorFont>
        <a:latin typeface="Calibri"/>
        <a:ea typeface="MS PGothic"/>
        <a:cs typeface=""/>
      </a:minorFont>
    </a:fontScheme>
    <a:fmtScheme name="Office Effects">
      <a: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65000"/>
                <a:shade val="100000"/>
                <a:satMod val="133000"/>
              </a:schemeClr>
            </a:gs>
            <a:gs pos="15000">
              <a:schemeClr val="phClr">
                <a:tint val="50000"/>
                <a:shade val="100000"/>
                <a:satMod val="140000"/>
              </a:schemeClr>
            </a:gs>
            <a:gs pos="100000">
              <a:schemeClr val="phClr">
                <a:tint val="1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75000"/>
                <a:satMod val="160000"/>
              </a:schemeClr>
            </a:gs>
            <a:gs pos="62000">
              <a:schemeClr val="phClr">
                <a:tint val="100000"/>
                <a:shade val="100000"/>
                <a:satMod val="125000"/>
              </a:schemeClr>
            </a:gs>
            <a:gs pos="100000">
              <a:schemeClr val="phClr">
                <a:tint val="80000"/>
                <a:shade val="100000"/>
                <a:satMod val="140000"/>
              </a:schemeClr>
            </a:gs>
          </a:gsLst>
          <a:lin ang="16200000" scaled="1"/>
        </a:gradFill>
      </a:fillStyleLst>
      <a:lnStyleLst>
        <a:ln w="12700">
          <a:solidFill>
            <a:schemeClr val="phClr"/>
          </a:solidFill>
          <a:prstDash val="solid"/>
        </a:ln>
        <a:ln w="25400">
          <a:solidFill>
            <a:schemeClr val="phClr"/>
          </a:solidFill>
          <a:prstDash val="solid"/>
        </a:ln>
        <a:ln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>
              <a:srgbClr val="000000">
                <a:alpha val="61176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contourW="12700" prstMaterial="powder">
            <a:bevelT h="508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  <a:effectStyle>
          <a:effectLst>
            <a:reflection blurRad="12700" stA="25000" endPos="28000" dist="38100" dir="5400000" sy="-100000" rotWithShape="0"/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>
            <a:bevelT w="139700" h="38100"/>
            <a:contourClr>
              <a:schemeClr val="phClr">
                <a:tint val="100000"/>
                <a:shade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40000">
              <a:schemeClr val="phClr">
                <a:tint val="100000"/>
                <a:shade val="70000"/>
                <a:satMod val="145000"/>
              </a:schemeClr>
            </a:gs>
            <a:gs pos="100000">
              <a:schemeClr val="phClr">
                <a:tint val="85000"/>
                <a:shade val="100000"/>
                <a:satMod val="15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50000"/>
                <a:satMod val="145000"/>
              </a:schemeClr>
            </a:gs>
            <a:gs pos="30000">
              <a:schemeClr val="phClr">
                <a:tint val="100000"/>
                <a:shade val="65000"/>
                <a:satMod val="155000"/>
              </a:schemeClr>
            </a:gs>
            <a:gs pos="100000">
              <a:schemeClr val="phClr">
                <a:tint val="60000"/>
                <a:shade val="100000"/>
                <a:satMod val="17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E4E3BC60946534DB8314F473FCD9CA804001E6F70B81F461A41B87FD4CE9EC386B3" ma:contentTypeVersion="25" ma:contentTypeDescription="Create a new document." ma:contentTypeScope="" ma:versionID="08d8a943805cac63b6c1c081703f65e4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Props1.xml><?xml version="1.0" encoding="utf-8"?>
<ds:datastoreItem xmlns:ds="http://schemas.openxmlformats.org/officeDocument/2006/customXml" ds:itemID="{9DF19461-B7E2-423E-9071-FF69AE6429A1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2.xml><?xml version="1.0" encoding="utf-8"?>
<ds:datastoreItem xmlns:ds="http://schemas.openxmlformats.org/officeDocument/2006/customXml" ds:itemID="{9F075C73-B0C8-4AEA-8136-0AE0DE91511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69511A4-F28C-4210-9EE3-B5BEF41693B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DesignTemplate</Template>
  <TotalTime>1025</TotalTime>
  <Words>370</Words>
  <Application>Microsoft Office PowerPoint</Application>
  <PresentationFormat>Bildspel på skärmen (4:3)</PresentationFormat>
  <Paragraphs>122</Paragraphs>
  <Slides>14</Slides>
  <Notes>1</Notes>
  <HiddenSlides>8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17" baseType="lpstr">
      <vt:lpstr>DesignTemplate</vt:lpstr>
      <vt:lpstr>SEG EIO Presentation (2)</vt:lpstr>
      <vt:lpstr>Dokument</vt:lpstr>
      <vt:lpstr>Bild 1</vt:lpstr>
      <vt:lpstr>Aktiviteter efter höstmötet, Elrätt</vt:lpstr>
      <vt:lpstr>Bild 3</vt:lpstr>
      <vt:lpstr>Vad har beslutats</vt:lpstr>
      <vt:lpstr>Bild 5</vt:lpstr>
      <vt:lpstr>Elrätt 2014-2016</vt:lpstr>
      <vt:lpstr>Rollbeskrivning</vt:lpstr>
      <vt:lpstr>Förväntningar på respektive aktör i elrätt 2.0</vt:lpstr>
      <vt:lpstr>ELRÄTT</vt:lpstr>
      <vt:lpstr>EIO</vt:lpstr>
      <vt:lpstr>SEG &amp; ELoBELoSEL</vt:lpstr>
      <vt:lpstr>Leverantörerna</vt:lpstr>
      <vt:lpstr>GROSSISTERNA</vt:lpstr>
      <vt:lpstr>Installatörerna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hp</dc:creator>
  <cp:lastModifiedBy>SELCABLE</cp:lastModifiedBy>
  <cp:revision>114</cp:revision>
  <dcterms:created xsi:type="dcterms:W3CDTF">2012-04-20T17:32:42Z</dcterms:created>
  <dcterms:modified xsi:type="dcterms:W3CDTF">2014-06-02T19:05:38Z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TC100738469990</vt:lpwstr>
  </property>
</Properties>
</file>