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6" r:id="rId5"/>
  </p:sldMasterIdLst>
  <p:notesMasterIdLst>
    <p:notesMasterId r:id="rId20"/>
  </p:notesMasterIdLst>
  <p:handoutMasterIdLst>
    <p:handoutMasterId r:id="rId21"/>
  </p:handoutMasterIdLst>
  <p:sldIdLst>
    <p:sldId id="256" r:id="rId6"/>
    <p:sldId id="266" r:id="rId7"/>
    <p:sldId id="295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6715" autoAdjust="0"/>
  </p:normalViewPr>
  <p:slideViewPr>
    <p:cSldViewPr>
      <p:cViewPr>
        <p:scale>
          <a:sx n="75" d="100"/>
          <a:sy n="75" d="100"/>
        </p:scale>
        <p:origin x="-780" y="-106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sv-SE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sv-SE" smtClean="0"/>
              <a:pPr/>
              <a:t>2014-06-02</a:t>
            </a:fld>
            <a:endParaRPr lang="sv-SE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sv-SE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sv-SE" smtClean="0"/>
              <a:pPr/>
              <a:t>‹#›</a:t>
            </a:fld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xmlns="" val="1322242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/>
              <a:pPr/>
              <a:t>6/2/2014</a:t>
            </a:fld>
            <a:endParaRPr lang="sv-SE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sv-SE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Andra nivån</a:t>
            </a:r>
          </a:p>
          <a:p>
            <a:pPr lvl="2"/>
            <a:r>
              <a:rPr lang="sv-SE"/>
              <a:t>Tredje nivån</a:t>
            </a:r>
          </a:p>
          <a:p>
            <a:pPr lvl="3"/>
            <a:r>
              <a:rPr lang="sv-SE"/>
              <a:t>Fjärde nivån</a:t>
            </a:r>
          </a:p>
          <a:p>
            <a:pPr lvl="4"/>
            <a:r>
              <a:rPr lang="sv-SE"/>
              <a:t>Femte nivån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580759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Styrgruppen måste utökas med kompetens inom påverkansarbete</a:t>
            </a:r>
          </a:p>
          <a:p>
            <a:endParaRPr lang="sv-SE" dirty="0" smtClean="0"/>
          </a:p>
          <a:p>
            <a:r>
              <a:rPr lang="sv-SE" dirty="0" smtClean="0"/>
              <a:t>En planeringsgrupp med helikopterperspektiv behövs för</a:t>
            </a:r>
          </a:p>
          <a:p>
            <a:pPr lvl="1"/>
            <a:r>
              <a:rPr lang="sv-SE" dirty="0" smtClean="0"/>
              <a:t>Långsiktig planering</a:t>
            </a:r>
          </a:p>
          <a:p>
            <a:pPr lvl="1"/>
            <a:r>
              <a:rPr lang="sv-SE" dirty="0" err="1" smtClean="0"/>
              <a:t>Samordni</a:t>
            </a:r>
            <a:endParaRPr lang="sv-SE" dirty="0" smtClean="0"/>
          </a:p>
          <a:p>
            <a:r>
              <a:rPr lang="sv-SE" dirty="0" smtClean="0"/>
              <a:t>Arbetsgruppen fortsätter arbeta med </a:t>
            </a:r>
          </a:p>
          <a:p>
            <a:pPr lvl="1"/>
            <a:r>
              <a:rPr lang="sv-SE" dirty="0" smtClean="0"/>
              <a:t>genomförande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CBAB-07BF-44B2-B694-90BD79299760}" type="slidenum">
              <a:rPr lang="sv-SE" smtClean="0">
                <a:solidFill>
                  <a:prstClr val="black"/>
                </a:solidFill>
              </a:rPr>
              <a:pPr/>
              <a:t>5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5089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3" y="5094578"/>
            <a:ext cx="6194067" cy="925223"/>
          </a:xfrm>
        </p:spPr>
        <p:txBody>
          <a:bodyPr/>
          <a:lstStyle>
            <a:lvl1pPr marL="0" indent="0" algn="r" latinLnBrk="0">
              <a:buNone/>
              <a:defRPr lang="sv-SE"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1"/>
            <a:ext cx="7577815" cy="1470025"/>
          </a:xfrm>
        </p:spPr>
        <p:txBody>
          <a:bodyPr anchor="b" anchorCtr="0"/>
          <a:lstStyle>
            <a:lvl1pPr algn="r" latinLnBrk="0">
              <a:defRPr lang="sv-SE" sz="4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2014-05-02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992-9C54-514D-8367-576D1143131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2014-05-02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992-9C54-514D-8367-576D1143131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2014-05-02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992-9C54-514D-8367-576D1143131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2014-05-02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992-9C54-514D-8367-576D1143131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2014-05-02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992-9C54-514D-8367-576D1143131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2014-05-02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992-9C54-514D-8367-576D1143131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2014-05-02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992-9C54-514D-8367-576D1143131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2014-05-02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992-9C54-514D-8367-576D1143131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2014-05-02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992-9C54-514D-8367-576D1143131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 i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vå innehållsdelar ö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2014-05-02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992-9C54-514D-8367-576D1143131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2014-05-02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992-9C54-514D-8367-576D1143131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/>
              <a:t>Klicka här för att ändra format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Andra nivån</a:t>
            </a:r>
          </a:p>
          <a:p>
            <a:pPr lvl="2"/>
            <a:r>
              <a:rPr lang="sv-SE"/>
              <a:t>Tredje nivån</a:t>
            </a:r>
          </a:p>
          <a:p>
            <a:pPr lvl="3"/>
            <a:r>
              <a:rPr lang="sv-SE"/>
              <a:t>Fjärde nivån</a:t>
            </a:r>
          </a:p>
          <a:p>
            <a:pPr lvl="4"/>
            <a:r>
              <a:rPr lang="sv-SE"/>
              <a:t>Femte nivån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sv-SE" sz="1000">
                <a:latin typeface="+mn-lt"/>
              </a:defRPr>
            </a:lvl1pPr>
          </a:lstStyle>
          <a:p>
            <a:r>
              <a:rPr lang="en-US" sz="1000" smtClean="0"/>
              <a:t>2014-05-02</a:t>
            </a:r>
            <a:endParaRPr lang="sv-SE" sz="100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latinLnBrk="0">
              <a:defRPr lang="sv-SE" sz="1000">
                <a:latin typeface="+mn-lt"/>
              </a:defRPr>
            </a:lvl1pPr>
          </a:lstStyle>
          <a:p>
            <a:pPr algn="ctr"/>
            <a:r>
              <a:rPr lang="sv-SE" sz="1000" smtClean="0"/>
              <a:t>Bo Rasmusson vårmötet 2014</a:t>
            </a:r>
            <a:endParaRPr lang="sv-SE" sz="100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sv-SE" sz="1000">
                <a:latin typeface="+mn-lt"/>
              </a:defRPr>
            </a:lvl1pPr>
          </a:lstStyle>
          <a:p>
            <a:pPr algn="r"/>
            <a:fld id="{D4C49B74-5DB2-4B03-B1D2-7F6A3C51C318}" type="slidenum">
              <a:rPr/>
              <a:pPr algn="r"/>
              <a:t>‹#›</a:t>
            </a:fld>
            <a:endParaRPr lang="sv-SE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defPPr>
        <a:defRPr lang="sv-SE"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latinLnBrk="0" hangingPunct="1">
        <a:buNone/>
        <a:defRPr lang="sv-SE"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 lang="sv-SE"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latinLnBrk="0" hangingPunct="1">
        <a:buChar char="•"/>
        <a:defRPr lang="sv-SE" sz="2800">
          <a:latin typeface="+mn-lt"/>
        </a:defRPr>
      </a:lvl1pPr>
      <a:lvl2pPr marL="742950" indent="-285750" eaLnBrk="1" hangingPunct="1">
        <a:buChar char="–"/>
        <a:defRPr lang="sv-SE" sz="2400">
          <a:latin typeface="+mn-lt"/>
        </a:defRPr>
      </a:lvl2pPr>
      <a:lvl3pPr marL="1143000" indent="-228600" eaLnBrk="1" hangingPunct="1">
        <a:buChar char="•"/>
        <a:defRPr lang="sv-SE" sz="2400">
          <a:latin typeface="+mn-lt"/>
        </a:defRPr>
      </a:lvl3pPr>
      <a:lvl4pPr marL="1600200" indent="-228600" eaLnBrk="1" hangingPunct="1">
        <a:buChar char="–"/>
        <a:defRPr lang="sv-SE" sz="2000">
          <a:latin typeface="+mn-lt"/>
        </a:defRPr>
      </a:lvl4pPr>
      <a:lvl5pPr marL="2057400" indent="-228600" eaLnBrk="1" hangingPunct="1">
        <a:buChar char="»"/>
        <a:defRPr lang="sv-SE" sz="2000">
          <a:latin typeface="+mn-lt"/>
        </a:defRPr>
      </a:lvl5pPr>
      <a:lvl6pPr marL="2514600" indent="-228600" eaLnBrk="1" hangingPunct="1">
        <a:buChar char="•"/>
        <a:defRPr lang="sv-SE" sz="2000"/>
      </a:lvl6pPr>
      <a:lvl7pPr marL="2971800" indent="-228600" eaLnBrk="1" hangingPunct="1">
        <a:buChar char="•"/>
        <a:defRPr lang="sv-SE" sz="2000"/>
      </a:lvl7pPr>
      <a:lvl8pPr marL="3429000" indent="-228600" eaLnBrk="1" hangingPunct="1">
        <a:buChar char="•"/>
        <a:defRPr lang="sv-SE" sz="2000"/>
      </a:lvl8pPr>
      <a:lvl9pPr marL="3886200" indent="-228600" eaLnBrk="1" hangingPunct="1">
        <a:buChar char="•"/>
        <a:defRPr lang="sv-SE" sz="2000"/>
      </a:lvl9pPr>
    </p:bodyStyle>
    <p:otherStyle>
      <a:defPPr>
        <a:defRPr lang="sv-SE">
          <a:solidFill>
            <a:schemeClr val="tx1"/>
          </a:solidFill>
          <a:latin typeface="+mn-lt"/>
          <a:ea typeface="+mn-ea"/>
          <a:cs typeface="+mn-cs"/>
        </a:defRPr>
      </a:defPPr>
      <a:lvl1pPr marL="0" eaLnBrk="1" latinLnBrk="0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2014-05-02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FCA3992-9C54-514D-8367-576D1143131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-dok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4714876" y="0"/>
            <a:ext cx="4752528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v-SE" sz="5400" b="1" cap="all" spc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SEL</a:t>
            </a:r>
            <a:r>
              <a:rPr lang="sv-SE" sz="5400" b="1" cap="all" spc="0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CABLE</a:t>
            </a:r>
            <a:r>
              <a:rPr lang="sv-SE" sz="5400" b="1" cap="all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sv-SE" sz="5400" b="1" cap="all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wedish </a:t>
            </a:r>
            <a:r>
              <a:rPr lang="sv-SE" dirty="0" err="1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Manufacturers</a:t>
            </a:r>
            <a: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sv-SE" dirty="0" err="1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cables</a:t>
            </a:r>
            <a: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and wires</a:t>
            </a:r>
            <a:endParaRPr lang="sv-SE" spc="0" dirty="0">
              <a:ln w="0"/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2555776" y="3573017"/>
            <a:ext cx="5749651" cy="120032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36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Elrätt och Safety Cables</a:t>
            </a:r>
            <a:br>
              <a:rPr lang="sv-SE" sz="36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sz="36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vårmötet 2014</a:t>
            </a:r>
            <a:endParaRPr lang="sv-SE" sz="3600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2014-05-02</a:t>
            </a:r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pPr algn="r"/>
              <a:t>1</a:t>
            </a:fld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t>Bo Rasmusson vårmötet 2014</a:t>
            </a:r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alibri" pitchFamily="34" charset="0"/>
                <a:cs typeface="Calibri" pitchFamily="34" charset="0"/>
              </a:rPr>
              <a:t>EIO</a:t>
            </a:r>
            <a:endParaRPr lang="sv-S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Calibri" pitchFamily="34" charset="0"/>
                <a:cs typeface="Calibri" pitchFamily="34" charset="0"/>
              </a:rPr>
              <a:t>Driva ELRÄTT internt (medlemmarna</a:t>
            </a:r>
            <a:r>
              <a:rPr lang="sv-SE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sv-SE" sz="2400" dirty="0">
                <a:latin typeface="Calibri" pitchFamily="34" charset="0"/>
                <a:cs typeface="Calibri" pitchFamily="34" charset="0"/>
              </a:rPr>
              <a:t>Inspirera och motivera medlemmarna till </a:t>
            </a:r>
            <a:r>
              <a:rPr lang="sv-SE" sz="2400" dirty="0" smtClean="0">
                <a:latin typeface="Calibri" pitchFamily="34" charset="0"/>
                <a:cs typeface="Calibri" pitchFamily="34" charset="0"/>
              </a:rPr>
              <a:t>förändring</a:t>
            </a:r>
          </a:p>
          <a:p>
            <a:r>
              <a:rPr lang="sv-SE" sz="2400" dirty="0" smtClean="0">
                <a:latin typeface="Calibri" pitchFamily="34" charset="0"/>
                <a:cs typeface="Calibri" pitchFamily="34" charset="0"/>
              </a:rPr>
              <a:t>Utveckla </a:t>
            </a:r>
            <a:r>
              <a:rPr lang="sv-SE" sz="2400" dirty="0">
                <a:latin typeface="Calibri" pitchFamily="34" charset="0"/>
                <a:cs typeface="Calibri" pitchFamily="34" charset="0"/>
              </a:rPr>
              <a:t>ledare och </a:t>
            </a:r>
            <a:r>
              <a:rPr lang="sv-SE" sz="2400" dirty="0" smtClean="0">
                <a:latin typeface="Calibri" pitchFamily="34" charset="0"/>
                <a:cs typeface="Calibri" pitchFamily="34" charset="0"/>
              </a:rPr>
              <a:t>affärsmän</a:t>
            </a:r>
          </a:p>
          <a:p>
            <a:r>
              <a:rPr lang="sv-SE" sz="2400" dirty="0" smtClean="0">
                <a:latin typeface="Calibri" pitchFamily="34" charset="0"/>
                <a:cs typeface="Calibri" pitchFamily="34" charset="0"/>
              </a:rPr>
              <a:t>Bemanna projektfunktioner</a:t>
            </a:r>
          </a:p>
        </p:txBody>
      </p:sp>
    </p:spTree>
    <p:extLst>
      <p:ext uri="{BB962C8B-B14F-4D97-AF65-F5344CB8AC3E}">
        <p14:creationId xmlns:p14="http://schemas.microsoft.com/office/powerpoint/2010/main" xmlns="" val="1801989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alibri" pitchFamily="34" charset="0"/>
                <a:cs typeface="Calibri" pitchFamily="34" charset="0"/>
              </a:rPr>
              <a:t>SEG &amp; </a:t>
            </a:r>
            <a:r>
              <a:rPr lang="sv-SE" dirty="0" err="1">
                <a:latin typeface="Calibri" pitchFamily="34" charset="0"/>
                <a:cs typeface="Calibri" pitchFamily="34" charset="0"/>
              </a:rPr>
              <a:t>EL</a:t>
            </a:r>
            <a:r>
              <a:rPr lang="sv-SE" cap="none" dirty="0" err="1">
                <a:latin typeface="Calibri" pitchFamily="34" charset="0"/>
                <a:cs typeface="Calibri" pitchFamily="34" charset="0"/>
              </a:rPr>
              <a:t>oBELoSEL</a:t>
            </a:r>
            <a:endParaRPr lang="sv-S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sv-SE" sz="2400" dirty="0">
                <a:latin typeface="Calibri" pitchFamily="34" charset="0"/>
                <a:cs typeface="Calibri" pitchFamily="34" charset="0"/>
              </a:rPr>
              <a:t>Driva ELRÄTT internt (medlemmarna)</a:t>
            </a:r>
          </a:p>
          <a:p>
            <a:r>
              <a:rPr lang="sv-SE" sz="2400" dirty="0">
                <a:latin typeface="Calibri" pitchFamily="34" charset="0"/>
                <a:cs typeface="Calibri" pitchFamily="34" charset="0"/>
              </a:rPr>
              <a:t>Linjera </a:t>
            </a:r>
            <a:r>
              <a:rPr lang="sv-SE" sz="2400" dirty="0" err="1">
                <a:latin typeface="Calibri" pitchFamily="34" charset="0"/>
                <a:cs typeface="Calibri" pitchFamily="34" charset="0"/>
              </a:rPr>
              <a:t>ELRÄTTa</a:t>
            </a:r>
            <a:r>
              <a:rPr lang="sv-SE" sz="2400" dirty="0">
                <a:latin typeface="Calibri" pitchFamily="34" charset="0"/>
                <a:cs typeface="Calibri" pitchFamily="34" charset="0"/>
              </a:rPr>
              <a:t> koncept hos medlemmarna</a:t>
            </a:r>
          </a:p>
          <a:p>
            <a:r>
              <a:rPr lang="sv-SE" sz="2400" dirty="0">
                <a:latin typeface="Calibri" pitchFamily="34" charset="0"/>
                <a:cs typeface="Calibri" pitchFamily="34" charset="0"/>
              </a:rPr>
              <a:t>Bemanna projektfunktioner</a:t>
            </a:r>
          </a:p>
          <a:p>
            <a:endParaRPr lang="sv-SE" sz="2400" dirty="0">
              <a:latin typeface="Calibri" pitchFamily="34" charset="0"/>
              <a:cs typeface="Calibri" pitchFamily="34" charset="0"/>
            </a:endParaRPr>
          </a:p>
          <a:p>
            <a:endParaRPr lang="sv-SE" sz="2400" dirty="0">
              <a:latin typeface="Calibri" pitchFamily="34" charset="0"/>
              <a:cs typeface="Calibri" pitchFamily="34" charset="0"/>
            </a:endParaRPr>
          </a:p>
          <a:p>
            <a:endParaRPr lang="sv-SE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848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latin typeface="Calibri" pitchFamily="34" charset="0"/>
                <a:cs typeface="Calibri" pitchFamily="34" charset="0"/>
              </a:rPr>
              <a:t>Leverantörerna</a:t>
            </a:r>
            <a:endParaRPr lang="sv-S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Calibri" pitchFamily="34" charset="0"/>
                <a:cs typeface="Calibri" pitchFamily="34" charset="0"/>
              </a:rPr>
              <a:t>Utse en ELRÄTT-koordinator </a:t>
            </a:r>
            <a:endParaRPr lang="sv-SE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sv-SE" sz="2400" dirty="0">
                <a:latin typeface="Calibri" pitchFamily="34" charset="0"/>
                <a:cs typeface="Calibri" pitchFamily="34" charset="0"/>
              </a:rPr>
              <a:t>Driva ELRÄTT </a:t>
            </a:r>
            <a:r>
              <a:rPr lang="sv-SE" sz="2400" dirty="0" smtClean="0">
                <a:latin typeface="Calibri" pitchFamily="34" charset="0"/>
                <a:cs typeface="Calibri" pitchFamily="34" charset="0"/>
              </a:rPr>
              <a:t>internt</a:t>
            </a:r>
          </a:p>
          <a:p>
            <a:r>
              <a:rPr lang="sv-SE" sz="2400" dirty="0">
                <a:latin typeface="Calibri" pitchFamily="34" charset="0"/>
                <a:cs typeface="Calibri" pitchFamily="34" charset="0"/>
              </a:rPr>
              <a:t>Skapa </a:t>
            </a:r>
            <a:r>
              <a:rPr lang="sv-SE" sz="2400" dirty="0" err="1">
                <a:latin typeface="Calibri" pitchFamily="34" charset="0"/>
                <a:cs typeface="Calibri" pitchFamily="34" charset="0"/>
              </a:rPr>
              <a:t>ELRÄTTa</a:t>
            </a:r>
            <a:r>
              <a:rPr lang="sv-SE" sz="2400" dirty="0">
                <a:latin typeface="Calibri" pitchFamily="34" charset="0"/>
                <a:cs typeface="Calibri" pitchFamily="34" charset="0"/>
              </a:rPr>
              <a:t> koncept/lösningar </a:t>
            </a:r>
            <a:endParaRPr lang="sv-SE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sv-SE" sz="2400" dirty="0" smtClean="0">
                <a:latin typeface="Calibri" pitchFamily="34" charset="0"/>
                <a:cs typeface="Calibri" pitchFamily="34" charset="0"/>
              </a:rPr>
              <a:t>Utbildning i ny teknik och lösningar</a:t>
            </a:r>
            <a:endParaRPr lang="sv-SE" sz="2400" dirty="0">
              <a:latin typeface="Calibri" pitchFamily="34" charset="0"/>
              <a:cs typeface="Calibri" pitchFamily="34" charset="0"/>
            </a:endParaRPr>
          </a:p>
          <a:p>
            <a:r>
              <a:rPr lang="sv-SE" sz="2400" dirty="0" smtClean="0">
                <a:latin typeface="Calibri" pitchFamily="34" charset="0"/>
                <a:cs typeface="Calibri" pitchFamily="34" charset="0"/>
              </a:rPr>
              <a:t>Delta </a:t>
            </a:r>
            <a:r>
              <a:rPr lang="sv-SE" sz="2400" dirty="0">
                <a:latin typeface="Calibri" pitchFamily="34" charset="0"/>
                <a:cs typeface="Calibri" pitchFamily="34" charset="0"/>
              </a:rPr>
              <a:t>i </a:t>
            </a:r>
            <a:r>
              <a:rPr lang="sv-SE" sz="2400" dirty="0" smtClean="0">
                <a:latin typeface="Calibri" pitchFamily="34" charset="0"/>
                <a:cs typeface="Calibri" pitchFamily="34" charset="0"/>
              </a:rPr>
              <a:t>ELRÄTTA aktiviteter</a:t>
            </a:r>
          </a:p>
          <a:p>
            <a:r>
              <a:rPr lang="sv-SE" sz="2400" dirty="0">
                <a:latin typeface="Calibri" pitchFamily="34" charset="0"/>
                <a:cs typeface="Calibri" pitchFamily="34" charset="0"/>
              </a:rPr>
              <a:t>Skapa nyskapande aktiviteter för </a:t>
            </a:r>
            <a:r>
              <a:rPr lang="sv-SE" sz="2400" dirty="0" smtClean="0">
                <a:latin typeface="Calibri" pitchFamily="34" charset="0"/>
                <a:cs typeface="Calibri" pitchFamily="34" charset="0"/>
              </a:rPr>
              <a:t>installatörerna</a:t>
            </a:r>
          </a:p>
          <a:p>
            <a:r>
              <a:rPr lang="sv-SE" sz="2400" dirty="0" smtClean="0">
                <a:latin typeface="Calibri" pitchFamily="34" charset="0"/>
                <a:cs typeface="Calibri" pitchFamily="34" charset="0"/>
              </a:rPr>
              <a:t>Aktivt säljstöd</a:t>
            </a:r>
            <a:endParaRPr lang="sv-SE" sz="2400" dirty="0">
              <a:latin typeface="Calibri" pitchFamily="34" charset="0"/>
              <a:cs typeface="Calibri" pitchFamily="34" charset="0"/>
            </a:endParaRPr>
          </a:p>
          <a:p>
            <a:endParaRPr lang="sv-SE" sz="2400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sv-SE" sz="2400" u="sn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696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alibri" pitchFamily="34" charset="0"/>
                <a:cs typeface="Calibri" pitchFamily="34" charset="0"/>
              </a:rPr>
              <a:t>GROSSISTERNA</a:t>
            </a:r>
            <a:endParaRPr lang="sv-S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Calibri" pitchFamily="34" charset="0"/>
                <a:cs typeface="Calibri" pitchFamily="34" charset="0"/>
              </a:rPr>
              <a:t>Utse </a:t>
            </a:r>
            <a:r>
              <a:rPr lang="sv-SE" sz="2400" dirty="0" smtClean="0">
                <a:latin typeface="Calibri" pitchFamily="34" charset="0"/>
                <a:cs typeface="Calibri" pitchFamily="34" charset="0"/>
              </a:rPr>
              <a:t>ELRÄTT-koordinator </a:t>
            </a:r>
            <a:r>
              <a:rPr lang="sv-SE" sz="2400" dirty="0">
                <a:latin typeface="Calibri" pitchFamily="34" charset="0"/>
                <a:cs typeface="Calibri" pitchFamily="34" charset="0"/>
              </a:rPr>
              <a:t>(koncern samt filial</a:t>
            </a:r>
            <a:r>
              <a:rPr lang="sv-SE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sv-SE" sz="2400" dirty="0" smtClean="0">
                <a:latin typeface="Calibri" pitchFamily="34" charset="0"/>
                <a:cs typeface="Calibri" pitchFamily="34" charset="0"/>
              </a:rPr>
              <a:t>Driva </a:t>
            </a:r>
            <a:r>
              <a:rPr lang="sv-SE" sz="2400" dirty="0">
                <a:latin typeface="Calibri" pitchFamily="34" charset="0"/>
                <a:cs typeface="Calibri" pitchFamily="34" charset="0"/>
              </a:rPr>
              <a:t>ELRÄTT </a:t>
            </a:r>
            <a:r>
              <a:rPr lang="sv-SE" sz="2400" dirty="0" smtClean="0">
                <a:latin typeface="Calibri" pitchFamily="34" charset="0"/>
                <a:cs typeface="Calibri" pitchFamily="34" charset="0"/>
              </a:rPr>
              <a:t>internt</a:t>
            </a:r>
          </a:p>
          <a:p>
            <a:r>
              <a:rPr lang="sv-SE" sz="2400" dirty="0" smtClean="0">
                <a:latin typeface="Calibri" pitchFamily="34" charset="0"/>
                <a:cs typeface="Calibri" pitchFamily="34" charset="0"/>
              </a:rPr>
              <a:t>Koordinera </a:t>
            </a:r>
            <a:r>
              <a:rPr lang="sv-SE" sz="2400" dirty="0">
                <a:latin typeface="Calibri" pitchFamily="34" charset="0"/>
                <a:cs typeface="Calibri" pitchFamily="34" charset="0"/>
              </a:rPr>
              <a:t>ELRÄTT i egna koncept</a:t>
            </a:r>
          </a:p>
          <a:p>
            <a:r>
              <a:rPr lang="sv-SE" sz="2400" dirty="0">
                <a:latin typeface="Calibri" pitchFamily="34" charset="0"/>
                <a:cs typeface="Calibri" pitchFamily="34" charset="0"/>
              </a:rPr>
              <a:t>Föra vidare </a:t>
            </a:r>
            <a:r>
              <a:rPr lang="sv-SE" sz="2400" dirty="0" err="1">
                <a:latin typeface="Calibri" pitchFamily="34" charset="0"/>
                <a:cs typeface="Calibri" pitchFamily="34" charset="0"/>
              </a:rPr>
              <a:t>ELRÄTTs</a:t>
            </a:r>
            <a:r>
              <a:rPr lang="sv-SE" sz="2400" dirty="0">
                <a:latin typeface="Calibri" pitchFamily="34" charset="0"/>
                <a:cs typeface="Calibri" pitchFamily="34" charset="0"/>
              </a:rPr>
              <a:t> marknadskampanjer </a:t>
            </a:r>
            <a:endParaRPr lang="sv-SE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sv-SE" sz="2400" dirty="0">
                <a:latin typeface="Calibri" pitchFamily="34" charset="0"/>
                <a:cs typeface="Calibri" pitchFamily="34" charset="0"/>
              </a:rPr>
              <a:t>Möjliggöra utbildning i ny </a:t>
            </a:r>
            <a:r>
              <a:rPr lang="sv-SE" sz="2400" dirty="0" smtClean="0">
                <a:latin typeface="Calibri" pitchFamily="34" charset="0"/>
                <a:cs typeface="Calibri" pitchFamily="34" charset="0"/>
              </a:rPr>
              <a:t>teknik</a:t>
            </a:r>
          </a:p>
          <a:p>
            <a:r>
              <a:rPr lang="sv-SE" sz="2400" dirty="0">
                <a:latin typeface="Calibri" pitchFamily="34" charset="0"/>
                <a:cs typeface="Calibri" pitchFamily="34" charset="0"/>
              </a:rPr>
              <a:t>Delta i </a:t>
            </a:r>
            <a:r>
              <a:rPr lang="sv-SE" sz="2400" dirty="0" err="1">
                <a:latin typeface="Calibri" pitchFamily="34" charset="0"/>
                <a:cs typeface="Calibri" pitchFamily="34" charset="0"/>
              </a:rPr>
              <a:t>ELRÄTTa</a:t>
            </a:r>
            <a:r>
              <a:rPr lang="sv-SE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v-SE" sz="2400" dirty="0" smtClean="0">
                <a:latin typeface="Calibri" pitchFamily="34" charset="0"/>
                <a:cs typeface="Calibri" pitchFamily="34" charset="0"/>
              </a:rPr>
              <a:t>aktiviteter</a:t>
            </a:r>
          </a:p>
          <a:p>
            <a:r>
              <a:rPr lang="sv-SE" sz="2400" dirty="0" smtClean="0">
                <a:latin typeface="Calibri" pitchFamily="34" charset="0"/>
                <a:cs typeface="Calibri" pitchFamily="34" charset="0"/>
              </a:rPr>
              <a:t>Verkställa </a:t>
            </a:r>
            <a:r>
              <a:rPr lang="sv-SE" sz="2400" dirty="0" err="1">
                <a:latin typeface="Calibri" pitchFamily="34" charset="0"/>
                <a:cs typeface="Calibri" pitchFamily="34" charset="0"/>
              </a:rPr>
              <a:t>ELRÄTTa</a:t>
            </a:r>
            <a:r>
              <a:rPr lang="sv-SE" sz="2400" dirty="0">
                <a:latin typeface="Calibri" pitchFamily="34" charset="0"/>
                <a:cs typeface="Calibri" pitchFamily="34" charset="0"/>
              </a:rPr>
              <a:t> filialkoncept </a:t>
            </a:r>
            <a:endParaRPr lang="sv-SE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sv-SE" sz="2400" dirty="0" smtClean="0">
                <a:latin typeface="Calibri" pitchFamily="34" charset="0"/>
                <a:cs typeface="Calibri" pitchFamily="34" charset="0"/>
              </a:rPr>
              <a:t>Skapa </a:t>
            </a:r>
            <a:r>
              <a:rPr lang="sv-SE" sz="2400" dirty="0">
                <a:latin typeface="Calibri" pitchFamily="34" charset="0"/>
                <a:cs typeface="Calibri" pitchFamily="34" charset="0"/>
              </a:rPr>
              <a:t>mötesplatser och förutsättningar för </a:t>
            </a:r>
            <a:r>
              <a:rPr lang="sv-SE" sz="2400" dirty="0" err="1">
                <a:latin typeface="Calibri" pitchFamily="34" charset="0"/>
                <a:cs typeface="Calibri" pitchFamily="34" charset="0"/>
              </a:rPr>
              <a:t>ELRÄTTa</a:t>
            </a:r>
            <a:r>
              <a:rPr lang="sv-SE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v-SE" sz="2400" dirty="0" smtClean="0">
                <a:latin typeface="Calibri" pitchFamily="34" charset="0"/>
                <a:cs typeface="Calibri" pitchFamily="34" charset="0"/>
              </a:rPr>
              <a:t>affärer</a:t>
            </a:r>
          </a:p>
          <a:p>
            <a:r>
              <a:rPr lang="sv-SE" sz="2400" dirty="0">
                <a:latin typeface="Calibri" pitchFamily="34" charset="0"/>
                <a:cs typeface="Calibri" pitchFamily="34" charset="0"/>
              </a:rPr>
              <a:t>Skapa nyskapande aktiviteter för installatörerna</a:t>
            </a:r>
          </a:p>
          <a:p>
            <a:endParaRPr lang="sv-SE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451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Installatörerna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Calibri" panose="020F0502020204030204" pitchFamily="34" charset="0"/>
              </a:rPr>
              <a:t>Göra alla relevanta delar av företagen tillgängliga för </a:t>
            </a:r>
            <a:r>
              <a:rPr lang="sv-SE" sz="2400" dirty="0" err="1">
                <a:latin typeface="Calibri" panose="020F0502020204030204" pitchFamily="34" charset="0"/>
              </a:rPr>
              <a:t>ELRÄTTa</a:t>
            </a:r>
            <a:r>
              <a:rPr lang="sv-SE" sz="2400" dirty="0">
                <a:latin typeface="Calibri" panose="020F0502020204030204" pitchFamily="34" charset="0"/>
              </a:rPr>
              <a:t> </a:t>
            </a:r>
            <a:r>
              <a:rPr lang="sv-SE" sz="2400" dirty="0" smtClean="0">
                <a:latin typeface="Calibri" panose="020F0502020204030204" pitchFamily="34" charset="0"/>
              </a:rPr>
              <a:t>lösningar/utbildningar</a:t>
            </a:r>
            <a:endParaRPr lang="sv-SE" sz="2400" dirty="0" smtClean="0">
              <a:latin typeface="Calibri" panose="020F0502020204030204" pitchFamily="34" charset="0"/>
              <a:cs typeface="Calibri" pitchFamily="34" charset="0"/>
            </a:endParaRPr>
          </a:p>
          <a:p>
            <a:r>
              <a:rPr lang="sv-SE" sz="2400" dirty="0" smtClean="0">
                <a:latin typeface="Calibri" panose="020F0502020204030204" pitchFamily="34" charset="0"/>
                <a:cs typeface="Calibri" pitchFamily="34" charset="0"/>
              </a:rPr>
              <a:t>Implementera</a:t>
            </a:r>
            <a:r>
              <a:rPr lang="sv-SE" sz="2400" dirty="0" smtClean="0">
                <a:latin typeface="Calibri" panose="020F0502020204030204" pitchFamily="34" charset="0"/>
              </a:rPr>
              <a:t> utvecklingskoncepten på alla delar av företaget som möter kunder</a:t>
            </a:r>
          </a:p>
          <a:p>
            <a:r>
              <a:rPr lang="sv-SE" sz="2400" dirty="0" smtClean="0">
                <a:latin typeface="Calibri" panose="020F0502020204030204" pitchFamily="34" charset="0"/>
              </a:rPr>
              <a:t>Driva </a:t>
            </a:r>
            <a:r>
              <a:rPr lang="sv-SE" sz="2400" dirty="0">
                <a:latin typeface="Calibri" panose="020F0502020204030204" pitchFamily="34" charset="0"/>
              </a:rPr>
              <a:t>varumärket och försäljningen utifrån de tre </a:t>
            </a:r>
            <a:r>
              <a:rPr lang="sv-SE" sz="2400" dirty="0" smtClean="0">
                <a:latin typeface="Calibri" panose="020F0502020204030204" pitchFamily="34" charset="0"/>
              </a:rPr>
              <a:t>attributen</a:t>
            </a:r>
          </a:p>
          <a:p>
            <a:r>
              <a:rPr lang="sv-SE" sz="2400" dirty="0" smtClean="0">
                <a:latin typeface="Calibri" panose="020F0502020204030204" pitchFamily="34" charset="0"/>
              </a:rPr>
              <a:t>Marknadsföra ELRÄTT externt </a:t>
            </a:r>
          </a:p>
          <a:p>
            <a:r>
              <a:rPr lang="sv-SE" sz="2400" dirty="0" smtClean="0">
                <a:latin typeface="Calibri" panose="020F0502020204030204" pitchFamily="34" charset="0"/>
              </a:rPr>
              <a:t>Sälja </a:t>
            </a:r>
            <a:r>
              <a:rPr lang="sv-SE" sz="2400" dirty="0" err="1" smtClean="0">
                <a:latin typeface="Calibri" panose="020F0502020204030204" pitchFamily="34" charset="0"/>
              </a:rPr>
              <a:t>ELRÄTTa</a:t>
            </a:r>
            <a:r>
              <a:rPr lang="sv-SE" sz="2400" dirty="0" smtClean="0">
                <a:latin typeface="Calibri" panose="020F0502020204030204" pitchFamily="34" charset="0"/>
              </a:rPr>
              <a:t> lösningar </a:t>
            </a:r>
          </a:p>
          <a:p>
            <a:endParaRPr lang="sv-SE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5898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Elrättsaktiviteter</a:t>
            </a:r>
          </a:p>
          <a:p>
            <a:pPr lvl="1"/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Elrätts branschmöte 2014-03-26</a:t>
            </a:r>
          </a:p>
          <a:p>
            <a:pPr lvl="1"/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</a:t>
            </a:r>
            <a:b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sv-S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sv-SE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Elrättsleverantörerenas</a:t>
            </a:r>
            <a:r>
              <a:rPr lang="sv-S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förening</a:t>
            </a:r>
          </a:p>
          <a:p>
            <a:pPr lvl="1"/>
            <a:r>
              <a:rPr lang="sv-S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Styrelse</a:t>
            </a:r>
            <a:br>
              <a:rPr lang="sv-SE" sz="20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Tom </a:t>
            </a:r>
            <a:r>
              <a:rPr lang="sv-SE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Bergseng</a:t>
            </a:r>
            <a:r>
              <a:rPr lang="sv-S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 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Thorn </a:t>
            </a:r>
            <a:r>
              <a:rPr lang="sv-SE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lighting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Ordförande</a:t>
            </a:r>
            <a:r>
              <a:rPr lang="sv-S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  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Jan</a:t>
            </a:r>
            <a:r>
              <a:rPr lang="sv-S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Jönsson  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r>
              <a:rPr lang="sv-SE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Pent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Air </a:t>
            </a:r>
            <a:b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Bo</a:t>
            </a:r>
            <a:r>
              <a:rPr lang="sv-S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Rasmusson  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sv-SE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Selcable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Magnus</a:t>
            </a:r>
            <a:r>
              <a:rPr lang="sv-S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sv-SE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Frantzell</a:t>
            </a:r>
            <a:r>
              <a:rPr lang="sv-S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 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Belysningsbranschen</a:t>
            </a:r>
            <a:b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Mats</a:t>
            </a:r>
            <a:r>
              <a:rPr lang="sv-S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Holme</a:t>
            </a:r>
            <a:endParaRPr lang="sv-S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sv-SE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sv-S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sv-SE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Aktiviteter efter höstmötet, Elrätt</a:t>
            </a:r>
            <a:endParaRPr lang="sv-SE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2014-05-02</a:t>
            </a:r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pPr algn="r"/>
              <a:t>2</a:t>
            </a:fld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t>Bo Rasmusson vårmötet 2014</a:t>
            </a:r>
            <a:endParaRPr lang="sv-SE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objekt 8" descr="Selc Logg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9436" y="-99392"/>
            <a:ext cx="2701077" cy="998014"/>
          </a:xfrm>
          <a:prstGeom prst="rect">
            <a:avLst/>
          </a:prstGeom>
        </p:spPr>
      </p:pic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020272" y="2060848"/>
          <a:ext cx="1440160" cy="1215135"/>
        </p:xfrm>
        <a:graphic>
          <a:graphicData uri="http://schemas.openxmlformats.org/presentationml/2006/ole">
            <p:oleObj spid="_x0000_s1027" name="Dokument" showAsIcon="1" r:id="rId4" imgW="914400" imgH="77148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sv-SE" smtClean="0"/>
              <a:pPr algn="r"/>
              <a:t>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8" y="381000"/>
            <a:ext cx="884872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5400" dirty="0">
                <a:cs typeface="Calibri" pitchFamily="34" charset="0"/>
              </a:rPr>
              <a:t>Vad har </a:t>
            </a:r>
            <a:r>
              <a:rPr lang="sv-SE" sz="5400" dirty="0" smtClean="0">
                <a:cs typeface="Calibri" pitchFamily="34" charset="0"/>
              </a:rPr>
              <a:t>beslutats</a:t>
            </a:r>
            <a:endParaRPr lang="sv-SE" sz="5400" dirty="0">
              <a:cs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7823" y="1392593"/>
            <a:ext cx="7452480" cy="5465407"/>
          </a:xfrm>
        </p:spPr>
        <p:txBody>
          <a:bodyPr>
            <a:noAutofit/>
          </a:bodyPr>
          <a:lstStyle/>
          <a:p>
            <a:r>
              <a:rPr lang="sv-SE" dirty="0" smtClean="0"/>
              <a:t>Gemensamma syften och mål</a:t>
            </a:r>
          </a:p>
          <a:p>
            <a:r>
              <a:rPr lang="sv-SE" dirty="0" smtClean="0"/>
              <a:t>Tydligare krav på parterna</a:t>
            </a:r>
          </a:p>
          <a:p>
            <a:r>
              <a:rPr lang="sv-SE" dirty="0" smtClean="0"/>
              <a:t>En utvecklad projektorganisation</a:t>
            </a:r>
          </a:p>
          <a:p>
            <a:r>
              <a:rPr lang="sv-SE" dirty="0" smtClean="0"/>
              <a:t>Längre planeringshorisont</a:t>
            </a:r>
          </a:p>
          <a:p>
            <a:r>
              <a:rPr lang="sv-SE" dirty="0"/>
              <a:t>K</a:t>
            </a:r>
            <a:r>
              <a:rPr lang="sv-SE" dirty="0" smtClean="0"/>
              <a:t>ommunikationsplan</a:t>
            </a:r>
          </a:p>
          <a:p>
            <a:r>
              <a:rPr lang="sv-SE" dirty="0" smtClean="0"/>
              <a:t>Målgruppsfokusering</a:t>
            </a:r>
          </a:p>
          <a:p>
            <a:r>
              <a:rPr lang="sv-SE" dirty="0" smtClean="0"/>
              <a:t>Mätbarhet</a:t>
            </a:r>
          </a:p>
          <a:p>
            <a:r>
              <a:rPr lang="sv-SE" dirty="0" smtClean="0"/>
              <a:t>Utreda formerna för delägarskap (MF)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2014-05-02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992-9C54-514D-8367-576D1143131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4348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63"/>
          <p:cNvGrpSpPr/>
          <p:nvPr/>
        </p:nvGrpSpPr>
        <p:grpSpPr>
          <a:xfrm>
            <a:off x="1577967" y="2095008"/>
            <a:ext cx="5931954" cy="3198685"/>
            <a:chOff x="1592374" y="1268760"/>
            <a:chExt cx="5931954" cy="3198685"/>
          </a:xfrm>
        </p:grpSpPr>
        <p:sp>
          <p:nvSpPr>
            <p:cNvPr id="22" name="textruta 21"/>
            <p:cNvSpPr txBox="1"/>
            <p:nvPr/>
          </p:nvSpPr>
          <p:spPr>
            <a:xfrm rot="10800000" flipV="1">
              <a:off x="4105275" y="1340881"/>
              <a:ext cx="1038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sv-SE" dirty="0" smtClean="0">
                  <a:solidFill>
                    <a:prstClr val="black"/>
                  </a:solidFill>
                </a:rPr>
                <a:t>EIO</a:t>
              </a:r>
              <a:endParaRPr lang="sv-SE" dirty="0">
                <a:solidFill>
                  <a:prstClr val="black"/>
                </a:solidFill>
              </a:endParaRPr>
            </a:p>
          </p:txBody>
        </p:sp>
        <p:sp>
          <p:nvSpPr>
            <p:cNvPr id="27" name="Rektangel 26"/>
            <p:cNvSpPr/>
            <p:nvPr/>
          </p:nvSpPr>
          <p:spPr>
            <a:xfrm>
              <a:off x="5580112" y="1268760"/>
              <a:ext cx="1440160" cy="6477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sv-SE" dirty="0" smtClean="0">
                  <a:solidFill>
                    <a:prstClr val="white"/>
                  </a:solidFill>
                </a:rPr>
                <a:t>ELoBELoSEL</a:t>
              </a:r>
              <a:endParaRPr lang="sv-SE" dirty="0">
                <a:solidFill>
                  <a:prstClr val="white"/>
                </a:solidFill>
              </a:endParaRPr>
            </a:p>
          </p:txBody>
        </p:sp>
        <p:sp>
          <p:nvSpPr>
            <p:cNvPr id="28" name="Rektangel 27"/>
            <p:cNvSpPr/>
            <p:nvPr/>
          </p:nvSpPr>
          <p:spPr>
            <a:xfrm>
              <a:off x="3790331" y="1268760"/>
              <a:ext cx="1549094" cy="6191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sv-SE" dirty="0" smtClean="0">
                  <a:solidFill>
                    <a:prstClr val="white"/>
                  </a:solidFill>
                </a:rPr>
                <a:t>EIO</a:t>
              </a:r>
              <a:endParaRPr lang="sv-SE" dirty="0">
                <a:solidFill>
                  <a:prstClr val="white"/>
                </a:solidFill>
              </a:endParaRPr>
            </a:p>
          </p:txBody>
        </p:sp>
        <p:sp>
          <p:nvSpPr>
            <p:cNvPr id="34" name="Rektangel 33"/>
            <p:cNvSpPr/>
            <p:nvPr/>
          </p:nvSpPr>
          <p:spPr>
            <a:xfrm>
              <a:off x="2195736" y="1268760"/>
              <a:ext cx="1425699" cy="6191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sv-SE" dirty="0" smtClean="0">
                  <a:solidFill>
                    <a:prstClr val="white"/>
                  </a:solidFill>
                </a:rPr>
                <a:t>SEG</a:t>
              </a:r>
              <a:endParaRPr lang="sv-SE" dirty="0">
                <a:solidFill>
                  <a:prstClr val="white"/>
                </a:solidFill>
              </a:endParaRPr>
            </a:p>
          </p:txBody>
        </p:sp>
        <p:sp>
          <p:nvSpPr>
            <p:cNvPr id="35" name="Rektangel 34"/>
            <p:cNvSpPr/>
            <p:nvPr/>
          </p:nvSpPr>
          <p:spPr>
            <a:xfrm>
              <a:off x="3790330" y="2348880"/>
              <a:ext cx="1549095" cy="6191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sv-SE" dirty="0" smtClean="0">
                  <a:solidFill>
                    <a:prstClr val="white"/>
                  </a:solidFill>
                </a:rPr>
                <a:t>Styrgrupp</a:t>
              </a:r>
              <a:endParaRPr lang="sv-SE" dirty="0">
                <a:solidFill>
                  <a:prstClr val="white"/>
                </a:solidFill>
              </a:endParaRPr>
            </a:p>
          </p:txBody>
        </p:sp>
        <p:cxnSp>
          <p:nvCxnSpPr>
            <p:cNvPr id="41" name="Rak 40"/>
            <p:cNvCxnSpPr>
              <a:stCxn id="28" idx="2"/>
              <a:endCxn id="35" idx="0"/>
            </p:cNvCxnSpPr>
            <p:nvPr/>
          </p:nvCxnSpPr>
          <p:spPr>
            <a:xfrm>
              <a:off x="4564878" y="1887885"/>
              <a:ext cx="0" cy="46099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k 42"/>
            <p:cNvCxnSpPr>
              <a:stCxn id="34" idx="2"/>
              <a:endCxn id="35" idx="0"/>
            </p:cNvCxnSpPr>
            <p:nvPr/>
          </p:nvCxnSpPr>
          <p:spPr>
            <a:xfrm>
              <a:off x="2908586" y="1887885"/>
              <a:ext cx="1656292" cy="46099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k 43"/>
            <p:cNvCxnSpPr>
              <a:stCxn id="27" idx="2"/>
              <a:endCxn id="35" idx="0"/>
            </p:cNvCxnSpPr>
            <p:nvPr/>
          </p:nvCxnSpPr>
          <p:spPr>
            <a:xfrm flipH="1">
              <a:off x="4564878" y="1916460"/>
              <a:ext cx="1735314" cy="4324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ktangel 46"/>
            <p:cNvSpPr/>
            <p:nvPr/>
          </p:nvSpPr>
          <p:spPr>
            <a:xfrm>
              <a:off x="5796136" y="2348880"/>
              <a:ext cx="1728192" cy="6191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sv-SE" dirty="0" smtClean="0">
                  <a:solidFill>
                    <a:prstClr val="white"/>
                  </a:solidFill>
                </a:rPr>
                <a:t>Strategigrupp</a:t>
              </a:r>
              <a:endParaRPr lang="sv-SE" dirty="0">
                <a:solidFill>
                  <a:prstClr val="white"/>
                </a:solidFill>
              </a:endParaRPr>
            </a:p>
          </p:txBody>
        </p:sp>
        <p:sp>
          <p:nvSpPr>
            <p:cNvPr id="48" name="Rektangel 47"/>
            <p:cNvSpPr/>
            <p:nvPr/>
          </p:nvSpPr>
          <p:spPr>
            <a:xfrm>
              <a:off x="3771975" y="3848320"/>
              <a:ext cx="1584176" cy="6191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sv-SE" dirty="0" smtClean="0">
                  <a:solidFill>
                    <a:prstClr val="white"/>
                  </a:solidFill>
                </a:rPr>
                <a:t>Projektledare</a:t>
              </a:r>
              <a:endParaRPr lang="sv-SE" dirty="0">
                <a:solidFill>
                  <a:prstClr val="white"/>
                </a:solidFill>
              </a:endParaRPr>
            </a:p>
          </p:txBody>
        </p:sp>
        <p:cxnSp>
          <p:nvCxnSpPr>
            <p:cNvPr id="50" name="Rak 49"/>
            <p:cNvCxnSpPr>
              <a:stCxn id="35" idx="3"/>
              <a:endCxn id="47" idx="1"/>
            </p:cNvCxnSpPr>
            <p:nvPr/>
          </p:nvCxnSpPr>
          <p:spPr>
            <a:xfrm>
              <a:off x="5339425" y="2658443"/>
              <a:ext cx="4567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k 51"/>
            <p:cNvCxnSpPr>
              <a:stCxn id="35" idx="2"/>
              <a:endCxn id="48" idx="0"/>
            </p:cNvCxnSpPr>
            <p:nvPr/>
          </p:nvCxnSpPr>
          <p:spPr>
            <a:xfrm flipH="1">
              <a:off x="4564063" y="2968005"/>
              <a:ext cx="815" cy="8803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ktangel 53"/>
            <p:cNvSpPr/>
            <p:nvPr/>
          </p:nvSpPr>
          <p:spPr>
            <a:xfrm>
              <a:off x="5796136" y="3848320"/>
              <a:ext cx="1728192" cy="6191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sv-SE" dirty="0" smtClean="0">
                  <a:solidFill>
                    <a:prstClr val="white"/>
                  </a:solidFill>
                </a:rPr>
                <a:t>Referensgrupp</a:t>
              </a:r>
              <a:endParaRPr lang="sv-SE" dirty="0">
                <a:solidFill>
                  <a:prstClr val="white"/>
                </a:solidFill>
              </a:endParaRPr>
            </a:p>
          </p:txBody>
        </p:sp>
        <p:cxnSp>
          <p:nvCxnSpPr>
            <p:cNvPr id="60" name="Rak 59"/>
            <p:cNvCxnSpPr>
              <a:stCxn id="48" idx="3"/>
              <a:endCxn id="54" idx="1"/>
            </p:cNvCxnSpPr>
            <p:nvPr/>
          </p:nvCxnSpPr>
          <p:spPr>
            <a:xfrm>
              <a:off x="5356151" y="4157883"/>
              <a:ext cx="43998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ktangel 37"/>
            <p:cNvSpPr/>
            <p:nvPr/>
          </p:nvSpPr>
          <p:spPr>
            <a:xfrm>
              <a:off x="1592374" y="3848319"/>
              <a:ext cx="1728192" cy="6191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sv-SE" dirty="0" smtClean="0">
                  <a:solidFill>
                    <a:prstClr val="white"/>
                  </a:solidFill>
                </a:rPr>
                <a:t>Marknads-assistent</a:t>
              </a:r>
              <a:endParaRPr lang="sv-SE" dirty="0">
                <a:solidFill>
                  <a:prstClr val="white"/>
                </a:solidFill>
              </a:endParaRPr>
            </a:p>
          </p:txBody>
        </p:sp>
      </p:grpSp>
      <p:sp>
        <p:nvSpPr>
          <p:cNvPr id="65" name="textruta 64"/>
          <p:cNvSpPr txBox="1"/>
          <p:nvPr/>
        </p:nvSpPr>
        <p:spPr>
          <a:xfrm>
            <a:off x="251520" y="477374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sv-SE" sz="5400" cap="all" dirty="0">
                <a:solidFill>
                  <a:prstClr val="black"/>
                </a:solidFill>
                <a:latin typeface="Stratum2 Bold"/>
                <a:cs typeface="Calibri" pitchFamily="34" charset="0"/>
              </a:rPr>
              <a:t>Projektorganisation</a:t>
            </a:r>
          </a:p>
        </p:txBody>
      </p:sp>
      <p:cxnSp>
        <p:nvCxnSpPr>
          <p:cNvPr id="39" name="Rak 38"/>
          <p:cNvCxnSpPr/>
          <p:nvPr/>
        </p:nvCxnSpPr>
        <p:spPr>
          <a:xfrm>
            <a:off x="3306740" y="4984129"/>
            <a:ext cx="4399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lersidigt dokument 20"/>
          <p:cNvSpPr/>
          <p:nvPr/>
        </p:nvSpPr>
        <p:spPr>
          <a:xfrm>
            <a:off x="395536" y="3989928"/>
            <a:ext cx="504056" cy="570851"/>
          </a:xfrm>
          <a:prstGeom prst="flowChartMultidocument">
            <a:avLst/>
          </a:prstGeom>
          <a:solidFill>
            <a:srgbClr val="76CEE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sv-SE">
              <a:solidFill>
                <a:prstClr val="white"/>
              </a:solidFill>
            </a:endParaRPr>
          </a:p>
        </p:txBody>
      </p:sp>
      <p:cxnSp>
        <p:nvCxnSpPr>
          <p:cNvPr id="24" name="Rak pil 23"/>
          <p:cNvCxnSpPr>
            <a:stCxn id="21" idx="3"/>
          </p:cNvCxnSpPr>
          <p:nvPr/>
        </p:nvCxnSpPr>
        <p:spPr>
          <a:xfrm>
            <a:off x="899592" y="4275354"/>
            <a:ext cx="3528392" cy="0"/>
          </a:xfrm>
          <a:prstGeom prst="straightConnector1">
            <a:avLst/>
          </a:prstGeom>
          <a:ln>
            <a:solidFill>
              <a:srgbClr val="76CEE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ruta 24"/>
          <p:cNvSpPr txBox="1"/>
          <p:nvPr/>
        </p:nvSpPr>
        <p:spPr>
          <a:xfrm>
            <a:off x="1115616" y="3958029"/>
            <a:ext cx="2322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sv-SE" dirty="0" smtClean="0">
                <a:solidFill>
                  <a:prstClr val="black"/>
                </a:solidFill>
              </a:rPr>
              <a:t>Årlig plan för utförande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3" name="Flersidigt dokument 52"/>
          <p:cNvSpPr/>
          <p:nvPr/>
        </p:nvSpPr>
        <p:spPr>
          <a:xfrm>
            <a:off x="8408183" y="4000253"/>
            <a:ext cx="504056" cy="570851"/>
          </a:xfrm>
          <a:prstGeom prst="flowChartMultidocument">
            <a:avLst/>
          </a:prstGeom>
          <a:solidFill>
            <a:srgbClr val="76CEE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sv-SE">
              <a:solidFill>
                <a:prstClr val="white"/>
              </a:solidFill>
            </a:endParaRPr>
          </a:p>
        </p:txBody>
      </p:sp>
      <p:cxnSp>
        <p:nvCxnSpPr>
          <p:cNvPr id="40" name="Vinklad  39"/>
          <p:cNvCxnSpPr>
            <a:stCxn id="53" idx="1"/>
          </p:cNvCxnSpPr>
          <p:nvPr/>
        </p:nvCxnSpPr>
        <p:spPr>
          <a:xfrm rot="10800000">
            <a:off x="5530523" y="3645025"/>
            <a:ext cx="2877660" cy="640655"/>
          </a:xfrm>
          <a:prstGeom prst="bentConnector3">
            <a:avLst>
              <a:gd name="adj1" fmla="val 99798"/>
            </a:avLst>
          </a:prstGeom>
          <a:ln>
            <a:solidFill>
              <a:srgbClr val="76CEE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ruta 57"/>
          <p:cNvSpPr txBox="1"/>
          <p:nvPr/>
        </p:nvSpPr>
        <p:spPr>
          <a:xfrm>
            <a:off x="6060188" y="3962632"/>
            <a:ext cx="2055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sv-SE" dirty="0" smtClean="0">
                <a:solidFill>
                  <a:prstClr val="black"/>
                </a:solidFill>
              </a:rPr>
              <a:t>Långsiktig planering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2014-05-02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992-9C54-514D-8367-576D1143131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33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err="1" smtClean="0">
                <a:cs typeface="Calibri" pitchFamily="34" charset="0"/>
              </a:rPr>
              <a:t>Elrätt</a:t>
            </a:r>
            <a:r>
              <a:rPr lang="sv-SE" sz="5400" dirty="0" smtClean="0">
                <a:cs typeface="Calibri" pitchFamily="34" charset="0"/>
              </a:rPr>
              <a:t> 2014-2016</a:t>
            </a:r>
            <a:endParaRPr lang="sv-SE" sz="5400" dirty="0">
              <a:cs typeface="Calibri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539552" y="1440000"/>
            <a:ext cx="8280000" cy="4680000"/>
          </a:xfrm>
        </p:spPr>
        <p:txBody>
          <a:bodyPr>
            <a:normAutofit/>
          </a:bodyPr>
          <a:lstStyle/>
          <a:p>
            <a:r>
              <a:rPr lang="sv-SE" dirty="0" smtClean="0">
                <a:cs typeface="Calibri" pitchFamily="34" charset="0"/>
              </a:rPr>
              <a:t>Ny starkare organisation</a:t>
            </a:r>
          </a:p>
          <a:p>
            <a:r>
              <a:rPr lang="sv-SE" dirty="0" smtClean="0">
                <a:cs typeface="Calibri" pitchFamily="34" charset="0"/>
              </a:rPr>
              <a:t>Strategisk planering</a:t>
            </a:r>
          </a:p>
          <a:p>
            <a:r>
              <a:rPr lang="sv-SE" dirty="0" smtClean="0">
                <a:cs typeface="Calibri" pitchFamily="34" charset="0"/>
              </a:rPr>
              <a:t>Kommunikationsplan</a:t>
            </a:r>
          </a:p>
          <a:p>
            <a:r>
              <a:rPr lang="sv-SE" dirty="0" smtClean="0">
                <a:cs typeface="Calibri" pitchFamily="34" charset="0"/>
              </a:rPr>
              <a:t>Mätbart</a:t>
            </a:r>
          </a:p>
          <a:p>
            <a:r>
              <a:rPr lang="sv-SE" dirty="0" smtClean="0">
                <a:cs typeface="Calibri" pitchFamily="34" charset="0"/>
              </a:rPr>
              <a:t>Delägarskap</a:t>
            </a:r>
          </a:p>
          <a:p>
            <a:r>
              <a:rPr lang="sv-SE" dirty="0" smtClean="0">
                <a:cs typeface="Calibri" pitchFamily="34" charset="0"/>
              </a:rPr>
              <a:t>Referensgrupp-marknad</a:t>
            </a:r>
          </a:p>
          <a:p>
            <a:endParaRPr lang="sv-SE" dirty="0">
              <a:cs typeface="Calibri" pitchFamily="34" charset="0"/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2014-05-02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Bo Rasmusson vårmötet 2014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992-9C54-514D-8367-576D1143131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3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Rollbeskrivning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2014-02-07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485019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Förväntningar på respektive aktör i </a:t>
            </a:r>
            <a:r>
              <a:rPr lang="sv-SE" sz="3200" dirty="0" err="1" smtClean="0"/>
              <a:t>elrätt</a:t>
            </a:r>
            <a:r>
              <a:rPr lang="sv-SE" sz="3200" dirty="0" smtClean="0"/>
              <a:t> 2.0</a:t>
            </a:r>
            <a:endParaRPr lang="sv-S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>
                <a:latin typeface="Calibri" panose="020F0502020204030204" pitchFamily="34" charset="0"/>
              </a:rPr>
              <a:t>Planeringsgruppen för ELRÄTT 2.0 har konstaterat att en nödvändig förutsättning för att projektet ska lyckas är att tydliga roller finns definierade för varje aktör i projektet.</a:t>
            </a:r>
          </a:p>
          <a:p>
            <a:endParaRPr lang="sv-SE" sz="2400" dirty="0" smtClean="0">
              <a:latin typeface="Calibri" panose="020F0502020204030204" pitchFamily="34" charset="0"/>
            </a:endParaRPr>
          </a:p>
          <a:p>
            <a:r>
              <a:rPr lang="sv-SE" sz="2400" dirty="0" smtClean="0">
                <a:latin typeface="Calibri" panose="020F0502020204030204" pitchFamily="34" charset="0"/>
              </a:rPr>
              <a:t>Planeringsgruppen har därför tillsammans tagit fram ett förslag till rollbeskrivning</a:t>
            </a:r>
          </a:p>
          <a:p>
            <a:endParaRPr lang="sv-SE" sz="2400" dirty="0" smtClean="0">
              <a:latin typeface="Calibri" panose="020F0502020204030204" pitchFamily="34" charset="0"/>
            </a:endParaRPr>
          </a:p>
          <a:p>
            <a:r>
              <a:rPr lang="sv-SE" sz="2400" dirty="0" smtClean="0">
                <a:latin typeface="Calibri" panose="020F0502020204030204" pitchFamily="34" charset="0"/>
              </a:rPr>
              <a:t>Rollbeskrivningarna är utformade med projektets övergripande mål i sikte: Att utveckla branschen genom att höja installatörernas kompetens och affärsinriktning</a:t>
            </a:r>
            <a:endParaRPr lang="sv-SE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8149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ELRÄTT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>
                <a:latin typeface="Calibri" pitchFamily="34" charset="0"/>
                <a:cs typeface="Calibri" pitchFamily="34" charset="0"/>
              </a:rPr>
              <a:t>Varumärkesägare</a:t>
            </a:r>
          </a:p>
          <a:p>
            <a:r>
              <a:rPr lang="sv-SE" dirty="0">
                <a:latin typeface="Calibri" pitchFamily="34" charset="0"/>
                <a:cs typeface="Calibri" pitchFamily="34" charset="0"/>
              </a:rPr>
              <a:t>Samlande organ för intressenterna</a:t>
            </a:r>
          </a:p>
          <a:p>
            <a:r>
              <a:rPr lang="sv-SE" dirty="0" smtClean="0">
                <a:latin typeface="Calibri" pitchFamily="34" charset="0"/>
                <a:cs typeface="Calibri" pitchFamily="34" charset="0"/>
              </a:rPr>
              <a:t>Ansvar för internkommunikation </a:t>
            </a:r>
            <a:r>
              <a:rPr lang="sv-SE" dirty="0">
                <a:latin typeface="Calibri" pitchFamily="34" charset="0"/>
                <a:cs typeface="Calibri" pitchFamily="34" charset="0"/>
              </a:rPr>
              <a:t>inom </a:t>
            </a:r>
            <a:r>
              <a:rPr lang="sv-SE" dirty="0" smtClean="0">
                <a:latin typeface="Calibri" pitchFamily="34" charset="0"/>
                <a:cs typeface="Calibri" pitchFamily="34" charset="0"/>
              </a:rPr>
              <a:t>projektet</a:t>
            </a:r>
          </a:p>
          <a:p>
            <a:r>
              <a:rPr lang="sv-SE" dirty="0" smtClean="0">
                <a:latin typeface="Calibri" pitchFamily="34" charset="0"/>
                <a:cs typeface="Calibri" pitchFamily="34" charset="0"/>
              </a:rPr>
              <a:t>Skapa </a:t>
            </a:r>
            <a:r>
              <a:rPr lang="sv-SE" dirty="0">
                <a:latin typeface="Calibri" pitchFamily="34" charset="0"/>
                <a:cs typeface="Calibri" pitchFamily="34" charset="0"/>
              </a:rPr>
              <a:t>ELRÄTT </a:t>
            </a:r>
            <a:r>
              <a:rPr lang="sv-SE" dirty="0" smtClean="0">
                <a:latin typeface="Calibri" pitchFamily="34" charset="0"/>
                <a:cs typeface="Calibri" pitchFamily="34" charset="0"/>
              </a:rPr>
              <a:t>filialkoncept/varumärkeskoncept för installatörer, grossister och leverantörer</a:t>
            </a:r>
          </a:p>
          <a:p>
            <a:r>
              <a:rPr lang="sv-SE" dirty="0" smtClean="0">
                <a:latin typeface="Calibri" pitchFamily="34" charset="0"/>
                <a:cs typeface="Calibri" pitchFamily="34" charset="0"/>
              </a:rPr>
              <a:t>Ansvara för genomförandet av strategierna</a:t>
            </a:r>
          </a:p>
          <a:p>
            <a:pPr lvl="1"/>
            <a:r>
              <a:rPr lang="sv-SE" dirty="0" smtClean="0">
                <a:latin typeface="Calibri" pitchFamily="34" charset="0"/>
                <a:cs typeface="Calibri" pitchFamily="34" charset="0"/>
              </a:rPr>
              <a:t>Plattformsägare</a:t>
            </a:r>
          </a:p>
          <a:p>
            <a:pPr lvl="1"/>
            <a:r>
              <a:rPr lang="sv-SE" dirty="0" smtClean="0">
                <a:latin typeface="Calibri" pitchFamily="34" charset="0"/>
                <a:cs typeface="Calibri" pitchFamily="34" charset="0"/>
              </a:rPr>
              <a:t>Media </a:t>
            </a:r>
            <a:r>
              <a:rPr lang="sv-SE" dirty="0" err="1" smtClean="0">
                <a:latin typeface="Calibri" pitchFamily="34" charset="0"/>
                <a:cs typeface="Calibri" pitchFamily="34" charset="0"/>
              </a:rPr>
              <a:t>etc</a:t>
            </a:r>
            <a:endParaRPr lang="sv-SE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sv-SE" dirty="0" smtClean="0">
                <a:latin typeface="Calibri" pitchFamily="34" charset="0"/>
                <a:cs typeface="Calibri" pitchFamily="34" charset="0"/>
              </a:rPr>
              <a:t>Lobbying </a:t>
            </a:r>
          </a:p>
          <a:p>
            <a:r>
              <a:rPr lang="sv-SE" dirty="0">
                <a:latin typeface="Calibri" pitchFamily="34" charset="0"/>
                <a:cs typeface="Calibri" pitchFamily="34" charset="0"/>
              </a:rPr>
              <a:t>Definiera och följa upp </a:t>
            </a:r>
            <a:r>
              <a:rPr lang="sv-SE" dirty="0" err="1" smtClean="0">
                <a:latin typeface="Calibri" pitchFamily="34" charset="0"/>
                <a:cs typeface="Calibri" pitchFamily="34" charset="0"/>
              </a:rPr>
              <a:t>KPI:er</a:t>
            </a:r>
            <a:endParaRPr lang="sv-SE" dirty="0">
              <a:latin typeface="Calibri" pitchFamily="34" charset="0"/>
              <a:cs typeface="Calibri" pitchFamily="34" charset="0"/>
            </a:endParaRPr>
          </a:p>
          <a:p>
            <a:r>
              <a:rPr lang="sv-SE" dirty="0">
                <a:latin typeface="Calibri" pitchFamily="34" charset="0"/>
                <a:cs typeface="Calibri" pitchFamily="34" charset="0"/>
              </a:rPr>
              <a:t>Projektledning och </a:t>
            </a:r>
            <a:r>
              <a:rPr lang="sv-SE" dirty="0" smtClean="0">
                <a:latin typeface="Calibri" pitchFamily="34" charset="0"/>
                <a:cs typeface="Calibri" pitchFamily="34" charset="0"/>
              </a:rPr>
              <a:t>koordinering</a:t>
            </a:r>
          </a:p>
          <a:p>
            <a:endParaRPr lang="sv-SE" dirty="0">
              <a:latin typeface="Calibri" pitchFamily="34" charset="0"/>
              <a:cs typeface="Calibri" pitchFamily="34" charset="0"/>
            </a:endParaRPr>
          </a:p>
          <a:p>
            <a:pPr lvl="1"/>
            <a:endParaRPr lang="sv-SE" dirty="0" smtClean="0">
              <a:latin typeface="Calibri" pitchFamily="34" charset="0"/>
              <a:cs typeface="Calibri" pitchFamily="34" charset="0"/>
            </a:endParaRPr>
          </a:p>
          <a:p>
            <a:endParaRPr lang="sv-SE" dirty="0">
              <a:latin typeface="Calibri" pitchFamily="34" charset="0"/>
              <a:cs typeface="Calibri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7855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G EIO Presentation (2)">
  <a:themeElements>
    <a:clrScheme name="Flätat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ELRÄTT">
      <a:majorFont>
        <a:latin typeface="Stratum2 Bold"/>
        <a:ea typeface=""/>
        <a:cs typeface=""/>
      </a:majorFont>
      <a:minorFont>
        <a:latin typeface="Stratum2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E4E3BC60946534DB8314F473FCD9CA804001E6F70B81F461A41B87FD4CE9EC386B3" ma:contentTypeVersion="25" ma:contentTypeDescription="Create a new document." ma:contentTypeScope="" ma:versionID="08d8a943805cac63b6c1c081703f65e4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9DF19461-B7E2-423E-9071-FF69AE6429A1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9F075C73-B0C8-4AEA-8136-0AE0DE9151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9511A4-F28C-4210-9EE3-B5BEF41693B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1025</TotalTime>
  <Words>370</Words>
  <Application>Microsoft Office PowerPoint</Application>
  <PresentationFormat>Bildspel på skärmen (4:3)</PresentationFormat>
  <Paragraphs>122</Paragraphs>
  <Slides>14</Slides>
  <Notes>1</Notes>
  <HiddenSlides>8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7" baseType="lpstr">
      <vt:lpstr>DesignTemplate</vt:lpstr>
      <vt:lpstr>SEG EIO Presentation (2)</vt:lpstr>
      <vt:lpstr>Dokument</vt:lpstr>
      <vt:lpstr>Bild 1</vt:lpstr>
      <vt:lpstr>Aktiviteter efter höstmötet, Elrätt</vt:lpstr>
      <vt:lpstr>Bild 3</vt:lpstr>
      <vt:lpstr>Vad har beslutats</vt:lpstr>
      <vt:lpstr>Bild 5</vt:lpstr>
      <vt:lpstr>Elrätt 2014-2016</vt:lpstr>
      <vt:lpstr>Rollbeskrivning</vt:lpstr>
      <vt:lpstr>Förväntningar på respektive aktör i elrätt 2.0</vt:lpstr>
      <vt:lpstr>ELRÄTT</vt:lpstr>
      <vt:lpstr>EIO</vt:lpstr>
      <vt:lpstr>SEG &amp; ELoBELoSEL</vt:lpstr>
      <vt:lpstr>Leverantörerna</vt:lpstr>
      <vt:lpstr>GROSSISTERNA</vt:lpstr>
      <vt:lpstr>Installatörerna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hp</dc:creator>
  <cp:lastModifiedBy>SELCABLE</cp:lastModifiedBy>
  <cp:revision>114</cp:revision>
  <dcterms:created xsi:type="dcterms:W3CDTF">2012-04-20T17:32:42Z</dcterms:created>
  <dcterms:modified xsi:type="dcterms:W3CDTF">2014-06-02T19:05:38Z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