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6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6715" autoAdjust="0"/>
  </p:normalViewPr>
  <p:slideViewPr>
    <p:cSldViewPr>
      <p:cViewPr varScale="1">
        <p:scale>
          <a:sx n="99" d="100"/>
          <a:sy n="99" d="100"/>
        </p:scale>
        <p:origin x="-90" y="-50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Selcable\Webben\Statistik\Webbstatisti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Selcable\Webben\Statistik\Webbstatisti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Selcable\Webben\Statistik\Webbstatisti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Selcable\Webben\Statistik\Webbstatisti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strRef>
              <c:f>Blad1!$A$4</c:f>
              <c:strCache>
                <c:ptCount val="1"/>
                <c:pt idx="0">
                  <c:v>Besök</c:v>
                </c:pt>
              </c:strCache>
            </c:strRef>
          </c:tx>
          <c:dLbls>
            <c:showVal val="1"/>
          </c:dLbls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Blad1!$B$4:$D$4</c:f>
              <c:numCache>
                <c:formatCode>General</c:formatCode>
                <c:ptCount val="3"/>
                <c:pt idx="0">
                  <c:v>801</c:v>
                </c:pt>
                <c:pt idx="1">
                  <c:v>1740</c:v>
                </c:pt>
                <c:pt idx="2">
                  <c:v>1790</c:v>
                </c:pt>
              </c:numCache>
            </c:numRef>
          </c:val>
        </c:ser>
        <c:ser>
          <c:idx val="1"/>
          <c:order val="1"/>
          <c:tx>
            <c:strRef>
              <c:f>Blad1!$A$5</c:f>
              <c:strCache>
                <c:ptCount val="1"/>
                <c:pt idx="0">
                  <c:v>Användare</c:v>
                </c:pt>
              </c:strCache>
            </c:strRef>
          </c:tx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Blad1!$B$5:$D$5</c:f>
              <c:numCache>
                <c:formatCode>General</c:formatCode>
                <c:ptCount val="3"/>
                <c:pt idx="0">
                  <c:v>564</c:v>
                </c:pt>
                <c:pt idx="1">
                  <c:v>1267</c:v>
                </c:pt>
                <c:pt idx="2">
                  <c:v>1407</c:v>
                </c:pt>
              </c:numCache>
            </c:numRef>
          </c:val>
        </c:ser>
        <c:ser>
          <c:idx val="2"/>
          <c:order val="2"/>
          <c:tx>
            <c:strRef>
              <c:f>Blad1!$A$6</c:f>
              <c:strCache>
                <c:ptCount val="1"/>
                <c:pt idx="0">
                  <c:v>Sidvisningar</c:v>
                </c:pt>
              </c:strCache>
            </c:strRef>
          </c:tx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Blad1!$B$6:$D$6</c:f>
              <c:numCache>
                <c:formatCode>General</c:formatCode>
                <c:ptCount val="3"/>
                <c:pt idx="0">
                  <c:v>2830</c:v>
                </c:pt>
                <c:pt idx="1">
                  <c:v>5989</c:v>
                </c:pt>
                <c:pt idx="2">
                  <c:v>5568</c:v>
                </c:pt>
              </c:numCache>
            </c:numRef>
          </c:val>
        </c:ser>
        <c:dLbls/>
        <c:marker val="1"/>
        <c:axId val="92991488"/>
        <c:axId val="92993024"/>
      </c:lineChart>
      <c:catAx>
        <c:axId val="92991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2993024"/>
        <c:crosses val="autoZero"/>
        <c:auto val="1"/>
        <c:lblAlgn val="ctr"/>
        <c:lblOffset val="100"/>
      </c:catAx>
      <c:valAx>
        <c:axId val="92993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29914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strRef>
              <c:f>Blad1!$A$4</c:f>
              <c:strCache>
                <c:ptCount val="1"/>
                <c:pt idx="0">
                  <c:v>Besök</c:v>
                </c:pt>
              </c:strCache>
            </c:strRef>
          </c:tx>
          <c:dLbls>
            <c:showVal val="1"/>
          </c:dLbls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Blad1!$E$4:$H$4</c:f>
              <c:numCache>
                <c:formatCode>General</c:formatCode>
                <c:ptCount val="4"/>
                <c:pt idx="0">
                  <c:v>178</c:v>
                </c:pt>
                <c:pt idx="1">
                  <c:v>491</c:v>
                </c:pt>
                <c:pt idx="2">
                  <c:v>542</c:v>
                </c:pt>
                <c:pt idx="3">
                  <c:v>764</c:v>
                </c:pt>
              </c:numCache>
            </c:numRef>
          </c:val>
        </c:ser>
        <c:ser>
          <c:idx val="1"/>
          <c:order val="1"/>
          <c:tx>
            <c:strRef>
              <c:f>Blad1!$A$5</c:f>
              <c:strCache>
                <c:ptCount val="1"/>
                <c:pt idx="0">
                  <c:v>Användare</c:v>
                </c:pt>
              </c:strCache>
            </c:strRef>
          </c:tx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Blad1!$E$5:$H$5</c:f>
              <c:numCache>
                <c:formatCode>General</c:formatCode>
                <c:ptCount val="4"/>
                <c:pt idx="0">
                  <c:v>135</c:v>
                </c:pt>
                <c:pt idx="1">
                  <c:v>402</c:v>
                </c:pt>
                <c:pt idx="2">
                  <c:v>455</c:v>
                </c:pt>
                <c:pt idx="3">
                  <c:v>484</c:v>
                </c:pt>
              </c:numCache>
            </c:numRef>
          </c:val>
        </c:ser>
        <c:ser>
          <c:idx val="2"/>
          <c:order val="2"/>
          <c:tx>
            <c:strRef>
              <c:f>Blad1!$A$6</c:f>
              <c:strCache>
                <c:ptCount val="1"/>
                <c:pt idx="0">
                  <c:v>Sidvisningar</c:v>
                </c:pt>
              </c:strCache>
            </c:strRef>
          </c:tx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Blad1!$E$6:$H$6</c:f>
              <c:numCache>
                <c:formatCode>General</c:formatCode>
                <c:ptCount val="4"/>
                <c:pt idx="0">
                  <c:v>658</c:v>
                </c:pt>
                <c:pt idx="1">
                  <c:v>1910</c:v>
                </c:pt>
                <c:pt idx="2">
                  <c:v>1615</c:v>
                </c:pt>
                <c:pt idx="3">
                  <c:v>2193</c:v>
                </c:pt>
              </c:numCache>
            </c:numRef>
          </c:val>
        </c:ser>
        <c:dLbls/>
        <c:marker val="1"/>
        <c:axId val="93589504"/>
        <c:axId val="93591040"/>
      </c:lineChart>
      <c:catAx>
        <c:axId val="93589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591040"/>
        <c:crosses val="autoZero"/>
        <c:auto val="1"/>
        <c:lblAlgn val="ctr"/>
        <c:lblOffset val="100"/>
      </c:catAx>
      <c:valAx>
        <c:axId val="935910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5895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strRef>
              <c:f>Blad1!$A$8</c:f>
              <c:strCache>
                <c:ptCount val="1"/>
                <c:pt idx="0">
                  <c:v>Besök</c:v>
                </c:pt>
              </c:strCache>
            </c:strRef>
          </c:tx>
          <c:dLbls>
            <c:showVal val="1"/>
          </c:dLbls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Blad1!$B$8:$D$8</c:f>
              <c:numCache>
                <c:formatCode>General</c:formatCode>
                <c:ptCount val="3"/>
                <c:pt idx="0">
                  <c:v>108</c:v>
                </c:pt>
                <c:pt idx="1">
                  <c:v>203</c:v>
                </c:pt>
                <c:pt idx="2">
                  <c:v>227</c:v>
                </c:pt>
              </c:numCache>
            </c:numRef>
          </c:val>
        </c:ser>
        <c:ser>
          <c:idx val="1"/>
          <c:order val="1"/>
          <c:tx>
            <c:strRef>
              <c:f>Blad1!$A$9</c:f>
              <c:strCache>
                <c:ptCount val="1"/>
                <c:pt idx="0">
                  <c:v>Användare</c:v>
                </c:pt>
              </c:strCache>
            </c:strRef>
          </c:tx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Blad1!$B$9:$D$9</c:f>
              <c:numCache>
                <c:formatCode>General</c:formatCode>
                <c:ptCount val="3"/>
                <c:pt idx="0">
                  <c:v>84</c:v>
                </c:pt>
                <c:pt idx="1">
                  <c:v>128</c:v>
                </c:pt>
                <c:pt idx="2">
                  <c:v>194</c:v>
                </c:pt>
              </c:numCache>
            </c:numRef>
          </c:val>
        </c:ser>
        <c:ser>
          <c:idx val="2"/>
          <c:order val="2"/>
          <c:tx>
            <c:strRef>
              <c:f>Blad1!$A$10</c:f>
              <c:strCache>
                <c:ptCount val="1"/>
                <c:pt idx="0">
                  <c:v>Sidvisningar</c:v>
                </c:pt>
              </c:strCache>
            </c:strRef>
          </c:tx>
          <c:cat>
            <c:numRef>
              <c:f>Blad1!$B$3:$D$3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2103</c:v>
                </c:pt>
              </c:numCache>
            </c:numRef>
          </c:cat>
          <c:val>
            <c:numRef>
              <c:f>Blad1!$B$10:$D$10</c:f>
              <c:numCache>
                <c:formatCode>General</c:formatCode>
                <c:ptCount val="3"/>
                <c:pt idx="0">
                  <c:v>459</c:v>
                </c:pt>
                <c:pt idx="1">
                  <c:v>732</c:v>
                </c:pt>
                <c:pt idx="2">
                  <c:v>670</c:v>
                </c:pt>
              </c:numCache>
            </c:numRef>
          </c:val>
        </c:ser>
        <c:dLbls/>
        <c:marker val="1"/>
        <c:axId val="93626368"/>
        <c:axId val="93627904"/>
      </c:lineChart>
      <c:catAx>
        <c:axId val="93626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627904"/>
        <c:crosses val="autoZero"/>
        <c:auto val="1"/>
        <c:lblAlgn val="ctr"/>
        <c:lblOffset val="100"/>
      </c:catAx>
      <c:valAx>
        <c:axId val="936279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6263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strRef>
              <c:f>Blad1!$A$8</c:f>
              <c:strCache>
                <c:ptCount val="1"/>
                <c:pt idx="0">
                  <c:v>Besök</c:v>
                </c:pt>
              </c:strCache>
            </c:strRef>
          </c:tx>
          <c:dLbls>
            <c:showVal val="1"/>
          </c:dLbls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Blad1!$E$8:$H$8</c:f>
              <c:numCache>
                <c:formatCode>General</c:formatCode>
                <c:ptCount val="4"/>
                <c:pt idx="0">
                  <c:v>17</c:v>
                </c:pt>
                <c:pt idx="1">
                  <c:v>40</c:v>
                </c:pt>
                <c:pt idx="2">
                  <c:v>38</c:v>
                </c:pt>
                <c:pt idx="3">
                  <c:v>72</c:v>
                </c:pt>
              </c:numCache>
            </c:numRef>
          </c:val>
        </c:ser>
        <c:ser>
          <c:idx val="1"/>
          <c:order val="1"/>
          <c:tx>
            <c:strRef>
              <c:f>Blad1!$A$9</c:f>
              <c:strCache>
                <c:ptCount val="1"/>
                <c:pt idx="0">
                  <c:v>Användare</c:v>
                </c:pt>
              </c:strCache>
            </c:strRef>
          </c:tx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Blad1!$E$9:$H$9</c:f>
              <c:numCache>
                <c:formatCode>General</c:formatCode>
                <c:ptCount val="4"/>
                <c:pt idx="0">
                  <c:v>15</c:v>
                </c:pt>
                <c:pt idx="1">
                  <c:v>26</c:v>
                </c:pt>
                <c:pt idx="2">
                  <c:v>32</c:v>
                </c:pt>
                <c:pt idx="3">
                  <c:v>65</c:v>
                </c:pt>
              </c:numCache>
            </c:numRef>
          </c:val>
        </c:ser>
        <c:ser>
          <c:idx val="2"/>
          <c:order val="2"/>
          <c:tx>
            <c:strRef>
              <c:f>Blad1!$A$10</c:f>
              <c:strCache>
                <c:ptCount val="1"/>
                <c:pt idx="0">
                  <c:v>Sidvisningar</c:v>
                </c:pt>
              </c:strCache>
            </c:strRef>
          </c:tx>
          <c:cat>
            <c:strRef>
              <c:f>Blad1!$E$3:$H$3</c:f>
              <c:strCache>
                <c:ptCount val="4"/>
                <c:pt idx="0">
                  <c:v>2011 Q1</c:v>
                </c:pt>
                <c:pt idx="1">
                  <c:v>2012 Q1</c:v>
                </c:pt>
                <c:pt idx="2">
                  <c:v>2013 Q1</c:v>
                </c:pt>
                <c:pt idx="3">
                  <c:v>2014 Q1</c:v>
                </c:pt>
              </c:strCache>
            </c:strRef>
          </c:cat>
          <c:val>
            <c:numRef>
              <c:f>Blad1!$E$10:$H$10</c:f>
              <c:numCache>
                <c:formatCode>General</c:formatCode>
                <c:ptCount val="4"/>
                <c:pt idx="0">
                  <c:v>67</c:v>
                </c:pt>
                <c:pt idx="1">
                  <c:v>195</c:v>
                </c:pt>
                <c:pt idx="2">
                  <c:v>132</c:v>
                </c:pt>
                <c:pt idx="3">
                  <c:v>193</c:v>
                </c:pt>
              </c:numCache>
            </c:numRef>
          </c:val>
        </c:ser>
        <c:dLbls/>
        <c:marker val="1"/>
        <c:axId val="93672576"/>
        <c:axId val="93674112"/>
      </c:lineChart>
      <c:catAx>
        <c:axId val="93672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674112"/>
        <c:crosses val="autoZero"/>
        <c:auto val="1"/>
        <c:lblAlgn val="ctr"/>
        <c:lblOffset val="100"/>
      </c:catAx>
      <c:valAx>
        <c:axId val="93674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9367257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sv-SE" smtClean="0"/>
              <a:pPr/>
              <a:t>2014-06-02</a:t>
            </a:fld>
            <a:endParaRPr lang="sv-SE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sv-SE" smtClean="0"/>
              <a:pPr/>
              <a:t>‹#›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xmlns="" val="227575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/>
              <a:pPr/>
              <a:t>6/2/2014</a:t>
            </a:fld>
            <a:endParaRPr lang="sv-SE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3551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sv-SE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sv-SE"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306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13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611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619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914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486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824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578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007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i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vå innehållsdelar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31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50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/>
              <a:t>Klicka här för att ändra format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r>
              <a:rPr lang="en-US" sz="1000" smtClean="0"/>
              <a:t>2014-05-02</a:t>
            </a:r>
            <a:endParaRPr lang="sv-SE" sz="100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sv-SE" sz="1000">
                <a:latin typeface="+mn-lt"/>
              </a:defRPr>
            </a:lvl1pPr>
          </a:lstStyle>
          <a:p>
            <a:pPr algn="ctr"/>
            <a:r>
              <a:rPr lang="sv-SE" sz="1000" smtClean="0"/>
              <a:t>Bo Rasmusson vårmötet 2014</a:t>
            </a:r>
            <a:endParaRPr lang="sv-SE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‹#›</a:t>
            </a:fld>
            <a:endParaRPr lang="sv-SE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defPPr>
        <a:defRPr lang="sv-SE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sv-SE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sv-SE" sz="2800">
          <a:latin typeface="+mn-lt"/>
        </a:defRPr>
      </a:lvl1pPr>
      <a:lvl2pPr marL="742950" indent="-285750" eaLnBrk="1" hangingPunct="1">
        <a:buChar char="–"/>
        <a:defRPr lang="sv-SE" sz="2400">
          <a:latin typeface="+mn-lt"/>
        </a:defRPr>
      </a:lvl2pPr>
      <a:lvl3pPr marL="1143000" indent="-228600" eaLnBrk="1" hangingPunct="1">
        <a:buChar char="•"/>
        <a:defRPr lang="sv-SE" sz="2400">
          <a:latin typeface="+mn-lt"/>
        </a:defRPr>
      </a:lvl3pPr>
      <a:lvl4pPr marL="1600200" indent="-228600" eaLnBrk="1" hangingPunct="1">
        <a:buChar char="–"/>
        <a:defRPr lang="sv-SE" sz="2000">
          <a:latin typeface="+mn-lt"/>
        </a:defRPr>
      </a:lvl4pPr>
      <a:lvl5pPr marL="2057400" indent="-228600" eaLnBrk="1" hangingPunct="1">
        <a:buChar char="»"/>
        <a:defRPr lang="sv-SE" sz="2000">
          <a:latin typeface="+mn-lt"/>
        </a:defRPr>
      </a:lvl5pPr>
      <a:lvl6pPr marL="2514600" indent="-228600" eaLnBrk="1" hangingPunct="1">
        <a:buChar char="•"/>
        <a:defRPr lang="sv-SE" sz="2000"/>
      </a:lvl6pPr>
      <a:lvl7pPr marL="2971800" indent="-228600" eaLnBrk="1" hangingPunct="1">
        <a:buChar char="•"/>
        <a:defRPr lang="sv-SE" sz="2000"/>
      </a:lvl7pPr>
      <a:lvl8pPr marL="3429000" indent="-228600" eaLnBrk="1" hangingPunct="1">
        <a:buChar char="•"/>
        <a:defRPr lang="sv-SE" sz="2000"/>
      </a:lvl8pPr>
      <a:lvl9pPr marL="3886200" indent="-228600" eaLnBrk="1" hangingPunct="1">
        <a:buChar char="•"/>
        <a:defRPr lang="sv-SE" sz="2000"/>
      </a:lvl9pPr>
    </p:bodyStyle>
    <p:other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5FC7B-0A82-416F-9537-B979AEC115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48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4714876" y="0"/>
            <a:ext cx="475252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v-SE" sz="5400" b="1" cap="all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SEL</a:t>
            </a:r>
            <a:r>
              <a:rPr lang="sv-SE" sz="5400" b="1" cap="all" spc="0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</a:t>
            </a:r>
            <a: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wedish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Manufacturers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wires</a:t>
            </a:r>
            <a:endParaRPr lang="sv-SE" spc="0" dirty="0">
              <a:ln w="0"/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555776" y="3573016"/>
            <a:ext cx="4386457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SELCABLE:s</a:t>
            </a:r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webb</a:t>
            </a:r>
            <a:b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Vårmötet 2014</a:t>
            </a:r>
            <a:endParaRPr lang="sv-SE" sz="360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1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Uppdatering av styrelse och medlemmar</a:t>
            </a: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Metallprisinformation</a:t>
            </a: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Miljöhemsida</a:t>
            </a:r>
          </a:p>
          <a:p>
            <a:endParaRPr lang="sv-SE" sz="2400" dirty="0">
              <a:latin typeface="Arial" pitchFamily="34" charset="0"/>
              <a:cs typeface="Arial" pitchFamily="34" charset="0"/>
            </a:endParaRP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Besöksfrekvens</a:t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endParaRPr lang="sv-SE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endParaRPr lang="sv-SE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endParaRPr lang="sv-SE" sz="24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SELCABLE:s</a:t>
            </a:r>
            <a:r>
              <a:rPr lang="sv-SE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web</a:t>
            </a:r>
            <a:endParaRPr lang="sv-SE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2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objekt 8" descr="Selc Log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9435" y="-99392"/>
            <a:ext cx="2701077" cy="998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europacable.com/images/header/ecoe_hea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39715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Sida 2 </a:t>
            </a:r>
            <a:r>
              <a:rPr lang="sv-SE" dirty="0" err="1" smtClean="0"/>
              <a:t>sv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123728" y="1456184"/>
            <a:ext cx="6563072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dirty="0" smtClean="0"/>
              <a:t>MILJÖ - ETT HÅLLBART SAMHÄLLE</a:t>
            </a:r>
          </a:p>
          <a:p>
            <a:pPr marL="0" indent="0">
              <a:buNone/>
            </a:pP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>I ett globalt perspektiv </a:t>
            </a:r>
            <a:r>
              <a:rPr lang="sv-SE" sz="1600" dirty="0" smtClean="0"/>
              <a:t>går Europa </a:t>
            </a:r>
            <a:r>
              <a:rPr lang="sv-SE" sz="1600" dirty="0"/>
              <a:t>i bräschen för </a:t>
            </a:r>
            <a:r>
              <a:rPr lang="sv-SE" sz="1600" dirty="0" smtClean="0"/>
              <a:t>miljöpolitik </a:t>
            </a:r>
            <a:r>
              <a:rPr lang="sv-SE" sz="1600" dirty="0"/>
              <a:t>som syftar till att uppnå en hållbar, resurs-och energieffektiv ekonomi. </a:t>
            </a:r>
            <a:r>
              <a:rPr lang="sv-SE" sz="1600" dirty="0" smtClean="0"/>
              <a:t>Kraft- </a:t>
            </a:r>
            <a:r>
              <a:rPr lang="sv-SE" sz="1600" dirty="0"/>
              <a:t>och </a:t>
            </a:r>
            <a:r>
              <a:rPr lang="sv-SE" sz="1600" dirty="0" smtClean="0"/>
              <a:t>telekabel spelar </a:t>
            </a:r>
            <a:r>
              <a:rPr lang="sv-SE" sz="1600" dirty="0"/>
              <a:t>en viktig roll för att uppnå dessa mål. </a:t>
            </a:r>
            <a:br>
              <a:rPr lang="sv-SE" sz="1600" dirty="0"/>
            </a:br>
            <a:r>
              <a:rPr lang="sv-SE" sz="1600" dirty="0" err="1" smtClean="0"/>
              <a:t>Selcablemedlemmar</a:t>
            </a:r>
            <a:r>
              <a:rPr lang="sv-SE" sz="1600" dirty="0" smtClean="0"/>
              <a:t> arbetar för </a:t>
            </a:r>
            <a:r>
              <a:rPr lang="sv-SE" sz="1600" dirty="0"/>
              <a:t>att </a:t>
            </a:r>
            <a:r>
              <a:rPr lang="sv-SE" sz="1600" dirty="0" smtClean="0"/>
              <a:t>hålla en </a:t>
            </a:r>
            <a:r>
              <a:rPr lang="sv-SE" sz="1600" dirty="0"/>
              <a:t>hög nivå </a:t>
            </a:r>
            <a:r>
              <a:rPr lang="sv-SE" sz="1600" dirty="0" smtClean="0"/>
              <a:t>på </a:t>
            </a:r>
            <a:r>
              <a:rPr lang="sv-SE" sz="1600" dirty="0"/>
              <a:t>miljöprestanda. Detta innebär </a:t>
            </a:r>
            <a:r>
              <a:rPr lang="sv-SE" sz="1600" dirty="0" smtClean="0"/>
              <a:t>ett särskild </a:t>
            </a:r>
            <a:r>
              <a:rPr lang="sv-SE" sz="1600" dirty="0"/>
              <a:t>miljöfokus under </a:t>
            </a:r>
            <a:r>
              <a:rPr lang="sv-SE" sz="1600" dirty="0" smtClean="0"/>
              <a:t>design av kabel inklusive </a:t>
            </a:r>
            <a:r>
              <a:rPr lang="sv-SE" sz="1600" dirty="0"/>
              <a:t>materialanvändning, tillverkningsprocesser, användning och </a:t>
            </a:r>
            <a:r>
              <a:rPr lang="sv-SE" sz="1600" dirty="0" smtClean="0"/>
              <a:t>slutligt omhändertagande. </a:t>
            </a:r>
            <a:r>
              <a:rPr lang="sv-SE" sz="1600" dirty="0"/>
              <a:t>Dessa områden är i fokus i miljökommittén </a:t>
            </a:r>
            <a:r>
              <a:rPr lang="sv-SE" sz="1600" dirty="0" smtClean="0"/>
              <a:t>inom Selcable och aktiviteterna är dessutom kopplade  till det arbete som pågår inom Europacable </a:t>
            </a:r>
            <a:r>
              <a:rPr lang="sv-SE" sz="1600" dirty="0"/>
              <a:t>(ECOE). </a:t>
            </a:r>
            <a:br>
              <a:rPr lang="sv-SE" sz="1600" dirty="0"/>
            </a:br>
            <a:r>
              <a:rPr lang="sv-SE" sz="1600" dirty="0" err="1" smtClean="0"/>
              <a:t>Selcables</a:t>
            </a:r>
            <a:r>
              <a:rPr lang="sv-SE" sz="1600" dirty="0" smtClean="0"/>
              <a:t> milj</a:t>
            </a:r>
            <a:r>
              <a:rPr lang="sv-SE" sz="1600" dirty="0"/>
              <a:t>ögrupp följer regelbundet </a:t>
            </a:r>
            <a:r>
              <a:rPr lang="sv-SE" sz="1600" dirty="0" smtClean="0"/>
              <a:t>alla förändringar i nya lagkrav och EU-direktiv som påverkar kabelbranschen.</a:t>
            </a:r>
          </a:p>
          <a:p>
            <a:pPr marL="0" indent="0">
              <a:buNone/>
            </a:pPr>
            <a:r>
              <a:rPr lang="sv-SE" sz="1600" dirty="0" smtClean="0"/>
              <a:t>Vi har gemensamt tagit fram mallar för miljödeklarationer  för att enhetligt redovisa våra produkters materialegenskaper.</a:t>
            </a:r>
            <a:br>
              <a:rPr lang="sv-SE" sz="1600" dirty="0" smtClean="0"/>
            </a:br>
            <a:r>
              <a:rPr lang="sv-SE" sz="1600" dirty="0" smtClean="0"/>
              <a:t>För omhändertagande av uttjänta produkter hänvisar vi till lämpliga kabelåtervinnare. (Se Miljölänkar)</a:t>
            </a:r>
          </a:p>
          <a:p>
            <a:pPr marL="0" indent="0">
              <a:buNone/>
            </a:pPr>
            <a:r>
              <a:rPr lang="sv-SE" sz="1600" dirty="0" smtClean="0"/>
              <a:t>Kablar berörs inte direkt av  </a:t>
            </a:r>
            <a:r>
              <a:rPr lang="sv-SE" sz="1600" dirty="0" err="1" smtClean="0"/>
              <a:t>WEEE-direktivet</a:t>
            </a:r>
            <a:r>
              <a:rPr lang="sv-SE" sz="1600" dirty="0" smtClean="0"/>
              <a:t>. När kablar ingår i en produkt som t.ex. en kaffekokare så ansvarar tillverkaren av den produkten att ingående kablar återvinns.</a:t>
            </a:r>
            <a:endParaRPr lang="en-GB" sz="1600" dirty="0"/>
          </a:p>
        </p:txBody>
      </p:sp>
      <p:sp>
        <p:nvSpPr>
          <p:cNvPr id="4" name="Rektangel 3"/>
          <p:cNvSpPr/>
          <p:nvPr/>
        </p:nvSpPr>
        <p:spPr>
          <a:xfrm>
            <a:off x="683568" y="1628800"/>
            <a:ext cx="1296144" cy="309634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683568" y="4725144"/>
            <a:ext cx="1296144" cy="158417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b="1" dirty="0" smtClean="0">
                <a:solidFill>
                  <a:prstClr val="black"/>
                </a:solidFill>
              </a:rPr>
              <a:t>Miljö</a:t>
            </a:r>
            <a:r>
              <a:rPr lang="sv-SE" dirty="0" smtClean="0">
                <a:solidFill>
                  <a:prstClr val="black"/>
                </a:solidFill>
              </a:rPr>
              <a:t/>
            </a:r>
            <a:br>
              <a:rPr lang="sv-SE" dirty="0" smtClean="0">
                <a:solidFill>
                  <a:prstClr val="black"/>
                </a:solidFill>
              </a:rPr>
            </a:br>
            <a:r>
              <a:rPr lang="sv-SE" dirty="0" smtClean="0">
                <a:solidFill>
                  <a:prstClr val="black"/>
                </a:solidFill>
              </a:rPr>
              <a:t> ECO-design</a:t>
            </a:r>
            <a:br>
              <a:rPr lang="sv-SE" dirty="0" smtClean="0">
                <a:solidFill>
                  <a:prstClr val="black"/>
                </a:solidFill>
              </a:rPr>
            </a:br>
            <a:r>
              <a:rPr lang="sv-SE" dirty="0" smtClean="0">
                <a:solidFill>
                  <a:prstClr val="black"/>
                </a:solidFill>
              </a:rPr>
              <a:t> REACH</a:t>
            </a:r>
            <a:br>
              <a:rPr lang="sv-SE" dirty="0" smtClean="0">
                <a:solidFill>
                  <a:prstClr val="black"/>
                </a:solidFill>
              </a:rPr>
            </a:br>
            <a:r>
              <a:rPr lang="sv-SE" dirty="0" smtClean="0">
                <a:solidFill>
                  <a:prstClr val="black"/>
                </a:solidFill>
              </a:rPr>
              <a:t> RoHS</a:t>
            </a:r>
            <a:br>
              <a:rPr lang="sv-SE" dirty="0" smtClean="0">
                <a:solidFill>
                  <a:prstClr val="black"/>
                </a:solidFill>
              </a:rPr>
            </a:br>
            <a:r>
              <a:rPr lang="sv-SE" dirty="0" smtClean="0">
                <a:solidFill>
                  <a:prstClr val="black"/>
                </a:solidFill>
              </a:rPr>
              <a:t> Miljölänkar</a:t>
            </a:r>
            <a:br>
              <a:rPr lang="sv-SE" dirty="0" smtClean="0">
                <a:solidFill>
                  <a:prstClr val="black"/>
                </a:solidFill>
              </a:rPr>
            </a:b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3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europacable.com/images/header/ecoe_hea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6" y="2990"/>
            <a:ext cx="9137104" cy="200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b="1" dirty="0" smtClean="0"/>
              <a:t>Miljölänkar</a:t>
            </a:r>
            <a:endParaRPr lang="en-GB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10000"/>
          </a:bodyPr>
          <a:lstStyle/>
          <a:p>
            <a:r>
              <a:rPr lang="sv-SE" sz="2800" dirty="0" smtClean="0"/>
              <a:t>Miljödeklaration, Selcable SELC-12:026 Rev B</a:t>
            </a:r>
          </a:p>
          <a:p>
            <a:r>
              <a:rPr lang="sv-SE" sz="2800" dirty="0" smtClean="0"/>
              <a:t>Materialdeklaration, Europacable SELC-14:010</a:t>
            </a:r>
          </a:p>
          <a:p>
            <a:r>
              <a:rPr lang="sv-SE" sz="2800" dirty="0" smtClean="0"/>
              <a:t>Skrotningspolicy SELC-14:011</a:t>
            </a:r>
          </a:p>
          <a:p>
            <a:r>
              <a:rPr lang="sv-SE" sz="2800" dirty="0" err="1" smtClean="0"/>
              <a:t>Europacables</a:t>
            </a:r>
            <a:r>
              <a:rPr lang="sv-SE" sz="2800" dirty="0" smtClean="0"/>
              <a:t> miljösida, </a:t>
            </a:r>
            <a:r>
              <a:rPr lang="sv-SE" sz="2800" dirty="0" err="1" smtClean="0"/>
              <a:t>sustainability</a:t>
            </a:r>
            <a:endParaRPr lang="sv-SE" sz="2800" dirty="0" smtClean="0"/>
          </a:p>
          <a:p>
            <a:r>
              <a:rPr lang="sv-SE" sz="2800" dirty="0" err="1" smtClean="0"/>
              <a:t>Orgalimes</a:t>
            </a:r>
            <a:r>
              <a:rPr lang="sv-SE" sz="2800" dirty="0" smtClean="0"/>
              <a:t> miljösida, </a:t>
            </a:r>
            <a:r>
              <a:rPr lang="sv-SE" sz="2800" dirty="0" err="1" smtClean="0"/>
              <a:t>environment</a:t>
            </a:r>
            <a:endParaRPr lang="sv-SE" sz="2800" dirty="0" smtClean="0"/>
          </a:p>
          <a:p>
            <a:r>
              <a:rPr lang="sv-SE" sz="2800" dirty="0" smtClean="0"/>
              <a:t>Naturvårdsverket, ansvarar </a:t>
            </a:r>
            <a:r>
              <a:rPr lang="sv-SE" sz="2800" smtClean="0"/>
              <a:t>för REACH</a:t>
            </a:r>
          </a:p>
          <a:p>
            <a:r>
              <a:rPr lang="sv-SE" sz="2800" smtClean="0"/>
              <a:t>Kemikalieinspektionen </a:t>
            </a:r>
            <a:r>
              <a:rPr lang="sv-SE" sz="2800" dirty="0" smtClean="0"/>
              <a:t>KEMI, ansvarar för RoHS </a:t>
            </a:r>
            <a:br>
              <a:rPr lang="sv-SE" sz="2800" dirty="0" smtClean="0"/>
            </a:br>
            <a:endParaRPr lang="sv-SE" sz="2800" dirty="0" smtClean="0"/>
          </a:p>
          <a:p>
            <a:endParaRPr lang="en-GB" sz="2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1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Webb-</a:t>
            </a:r>
            <a:r>
              <a:rPr lang="en-US" sz="3600" dirty="0" err="1" smtClean="0"/>
              <a:t>träffar</a:t>
            </a:r>
            <a:r>
              <a:rPr lang="en-US" sz="3600" dirty="0" smtClean="0"/>
              <a:t> </a:t>
            </a:r>
            <a:r>
              <a:rPr lang="en-US" sz="3600" dirty="0" err="1" smtClean="0"/>
              <a:t>Svenska</a:t>
            </a:r>
            <a:endParaRPr lang="en-US" sz="36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1124744"/>
          <a:ext cx="79928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Webb-</a:t>
            </a:r>
            <a:r>
              <a:rPr lang="en-US" sz="3600" dirty="0" err="1" smtClean="0"/>
              <a:t>träffar</a:t>
            </a:r>
            <a:r>
              <a:rPr lang="en-US" sz="3600" dirty="0" smtClean="0"/>
              <a:t> </a:t>
            </a:r>
            <a:r>
              <a:rPr lang="en-US" sz="3600" dirty="0" err="1" smtClean="0"/>
              <a:t>Svenska</a:t>
            </a:r>
            <a:endParaRPr lang="en-US" sz="36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1340768"/>
          <a:ext cx="856895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Webb-</a:t>
            </a:r>
            <a:r>
              <a:rPr lang="en-US" sz="3600" dirty="0" err="1" smtClean="0"/>
              <a:t>träffar</a:t>
            </a:r>
            <a:r>
              <a:rPr lang="en-US" sz="3600" dirty="0" smtClean="0"/>
              <a:t> </a:t>
            </a:r>
            <a:r>
              <a:rPr lang="en-US" sz="3600" dirty="0" err="1" smtClean="0"/>
              <a:t>Engelska</a:t>
            </a:r>
            <a:endParaRPr lang="en-US" sz="36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51520" y="1124744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Webb-träffar Engelska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23528" y="141277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2014-04-20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1150"/>
            <a:ext cx="9075409" cy="343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/>
          <p:cNvSpPr txBox="1"/>
          <p:nvPr/>
        </p:nvSpPr>
        <p:spPr>
          <a:xfrm>
            <a:off x="2267744" y="980728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Q1 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E4E3BC60946534DB8314F473FCD9CA804001E6F70B81F461A41B87FD4CE9EC386B3" ma:contentTypeVersion="25" ma:contentTypeDescription="Create a new document." ma:contentTypeScope="" ma:versionID="08d8a943805cac63b6c1c081703f65e4"/>
</file>

<file path=customXml/itemProps1.xml><?xml version="1.0" encoding="utf-8"?>
<ds:datastoreItem xmlns:ds="http://schemas.openxmlformats.org/officeDocument/2006/customXml" ds:itemID="{769511A4-F28C-4210-9EE3-B5BEF41693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75C73-B0C8-4AEA-8136-0AE0DE9151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19461-B7E2-423E-9071-FF69AE6429A1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243</TotalTime>
  <Words>83</Words>
  <Application>Microsoft Office PowerPoint</Application>
  <PresentationFormat>Bildspel på skärmen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DesignTemplate</vt:lpstr>
      <vt:lpstr>Office-tema</vt:lpstr>
      <vt:lpstr>Bild 1</vt:lpstr>
      <vt:lpstr>SELCABLE:s web</vt:lpstr>
      <vt:lpstr>Sida 2 sv</vt:lpstr>
      <vt:lpstr>Miljölänkar</vt:lpstr>
      <vt:lpstr>Webb-träffar Svenska</vt:lpstr>
      <vt:lpstr>Webb-träffar Svenska</vt:lpstr>
      <vt:lpstr>Webb-träffar Engelska</vt:lpstr>
      <vt:lpstr>Bild 8</vt:lpstr>
      <vt:lpstr>Bild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hp</dc:creator>
  <cp:lastModifiedBy>SELCABLE</cp:lastModifiedBy>
  <cp:revision>33</cp:revision>
  <dcterms:created xsi:type="dcterms:W3CDTF">2012-04-20T17:32:42Z</dcterms:created>
  <dcterms:modified xsi:type="dcterms:W3CDTF">2014-06-02T19:13:17Z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