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60" r:id="rId2"/>
    <p:sldId id="324" r:id="rId3"/>
    <p:sldId id="327" r:id="rId4"/>
    <p:sldId id="326" r:id="rId5"/>
    <p:sldId id="325" r:id="rId6"/>
    <p:sldId id="328" r:id="rId7"/>
    <p:sldId id="331" r:id="rId8"/>
    <p:sldId id="330" r:id="rId9"/>
    <p:sldId id="329" r:id="rId10"/>
    <p:sldId id="334" r:id="rId11"/>
    <p:sldId id="333" r:id="rId12"/>
    <p:sldId id="332" r:id="rId13"/>
    <p:sldId id="322" r:id="rId14"/>
    <p:sldId id="304" r:id="rId15"/>
    <p:sldId id="291" r:id="rId16"/>
    <p:sldId id="267" r:id="rId17"/>
    <p:sldId id="266" r:id="rId18"/>
    <p:sldId id="265" r:id="rId19"/>
    <p:sldId id="264" r:id="rId20"/>
    <p:sldId id="263" r:id="rId21"/>
    <p:sldId id="278" r:id="rId22"/>
    <p:sldId id="279" r:id="rId23"/>
    <p:sldId id="280" r:id="rId24"/>
    <p:sldId id="276" r:id="rId25"/>
    <p:sldId id="286" r:id="rId26"/>
    <p:sldId id="285" r:id="rId27"/>
    <p:sldId id="307" r:id="rId28"/>
    <p:sldId id="284" r:id="rId29"/>
    <p:sldId id="310" r:id="rId30"/>
    <p:sldId id="308" r:id="rId31"/>
    <p:sldId id="305" r:id="rId32"/>
    <p:sldId id="290" r:id="rId33"/>
    <p:sldId id="316" r:id="rId34"/>
    <p:sldId id="317" r:id="rId35"/>
    <p:sldId id="318" r:id="rId36"/>
    <p:sldId id="319" r:id="rId37"/>
    <p:sldId id="320" r:id="rId38"/>
    <p:sldId id="268" r:id="rId39"/>
    <p:sldId id="295" r:id="rId40"/>
    <p:sldId id="288" r:id="rId41"/>
    <p:sldId id="306" r:id="rId42"/>
    <p:sldId id="293" r:id="rId43"/>
    <p:sldId id="315" r:id="rId44"/>
    <p:sldId id="292" r:id="rId45"/>
    <p:sldId id="298" r:id="rId46"/>
    <p:sldId id="311" r:id="rId47"/>
    <p:sldId id="312" r:id="rId48"/>
    <p:sldId id="314" r:id="rId49"/>
    <p:sldId id="309" r:id="rId50"/>
    <p:sldId id="335" r:id="rId51"/>
    <p:sldId id="299" r:id="rId52"/>
  </p:sldIdLst>
  <p:sldSz cx="9144000" cy="6858000" type="screen4x3"/>
  <p:notesSz cx="6858000" cy="9144000"/>
  <p:defaultTextStyle>
    <a:defPPr>
      <a:defRPr lang="sv-SE"/>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50" d="100"/>
          <a:sy n="150" d="100"/>
        </p:scale>
        <p:origin x="342" y="1290"/>
      </p:cViewPr>
      <p:guideLst>
        <p:guide orient="horz" pos="1488"/>
        <p:guide orient="horz" pos="4152"/>
        <p:guide orient="horz" pos="1797"/>
        <p:guide pos="496"/>
        <p:guide pos="237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98B7884-65DB-4786-9C5C-D40833A90F53}" type="datetimeFigureOut">
              <a:rPr lang="sv-SE" altLang="sv-SE"/>
              <a:pPr>
                <a:defRPr/>
              </a:pPr>
              <a:t>2014-06-02</a:t>
            </a:fld>
            <a:endParaRPr lang="sv-SE" alt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sv-SE" altLang="sv-SE" noProof="0" smtClean="0"/>
              <a:t>Klicka här för att ändra format på bakgrundstexten</a:t>
            </a:r>
          </a:p>
          <a:p>
            <a:pPr lvl="1"/>
            <a:r>
              <a:rPr lang="sv-SE" altLang="sv-SE" noProof="0" smtClean="0"/>
              <a:t>Nivå två</a:t>
            </a:r>
          </a:p>
          <a:p>
            <a:pPr lvl="2"/>
            <a:r>
              <a:rPr lang="sv-SE" altLang="sv-SE" noProof="0" smtClean="0"/>
              <a:t>Nivå tre</a:t>
            </a:r>
          </a:p>
          <a:p>
            <a:pPr lvl="3"/>
            <a:r>
              <a:rPr lang="sv-SE" altLang="sv-SE" noProof="0" smtClean="0"/>
              <a:t>Nivå fyra</a:t>
            </a:r>
          </a:p>
          <a:p>
            <a:pPr lvl="4"/>
            <a:r>
              <a:rPr lang="sv-SE" altLang="sv-SE" noProof="0" smtClean="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885CF04-746E-4529-B90E-B38D284DFECE}" type="slidenum">
              <a:rPr lang="sv-SE" altLang="sv-SE"/>
              <a:pPr>
                <a:defRPr/>
              </a:pPr>
              <a:t>‹#›</a:t>
            </a:fld>
            <a:endParaRPr lang="sv-SE" altLang="sv-S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55299" name="Platshållare för anteckningar 2"/>
          <p:cNvSpPr>
            <a:spLocks noGrp="1"/>
          </p:cNvSpPr>
          <p:nvPr>
            <p:ph type="body" idx="1"/>
          </p:nvPr>
        </p:nvSpPr>
        <p:spPr bwMode="auto">
          <a:noFill/>
        </p:spPr>
        <p:txBody>
          <a:bodyPr/>
          <a:lstStyle/>
          <a:p>
            <a:pPr eaLnBrk="1" hangingPunct="1">
              <a:spcBef>
                <a:spcPct val="0"/>
              </a:spcBef>
            </a:pPr>
            <a:endParaRPr lang="sv-SE" altLang="sv-SE" smtClean="0"/>
          </a:p>
        </p:txBody>
      </p:sp>
      <p:sp>
        <p:nvSpPr>
          <p:cNvPr id="55300" name="Platshållare för bildnummer 3"/>
          <p:cNvSpPr>
            <a:spLocks noGrp="1"/>
          </p:cNvSpPr>
          <p:nvPr>
            <p:ph type="sldNum" sz="quarter" idx="5"/>
          </p:nvPr>
        </p:nvSpPr>
        <p:spPr bwMode="auto">
          <a:noFill/>
          <a:ln>
            <a:miter lim="800000"/>
            <a:headEnd/>
            <a:tailEnd/>
          </a:ln>
        </p:spPr>
        <p:txBody>
          <a:bodyPr/>
          <a:lstStyle/>
          <a:p>
            <a:fld id="{70B9E0F9-BE8B-46F2-A07D-C9308064552B}" type="slidenum">
              <a:rPr lang="sv-SE" altLang="sv-SE" smtClean="0"/>
              <a:pPr/>
              <a:t>1</a:t>
            </a:fld>
            <a:endParaRPr lang="sv-SE" altLang="sv-S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sv-SE" altLang="sv-S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sv-SE" altLang="sv-S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sv-SE" altLang="sv-S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sv-SE" altLang="sv-S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0419" name="Platshållare för anteckningar 2"/>
          <p:cNvSpPr>
            <a:spLocks noGrp="1"/>
          </p:cNvSpPr>
          <p:nvPr>
            <p:ph type="body" idx="1"/>
          </p:nvPr>
        </p:nvSpPr>
        <p:spPr bwMode="auto">
          <a:noFill/>
        </p:spPr>
        <p:txBody>
          <a:bodyPr/>
          <a:lstStyle/>
          <a:p>
            <a:pPr eaLnBrk="1" hangingPunct="1">
              <a:spcBef>
                <a:spcPct val="0"/>
              </a:spcBef>
            </a:pPr>
            <a:endParaRPr lang="sv-SE" altLang="sv-SE" smtClean="0"/>
          </a:p>
        </p:txBody>
      </p:sp>
      <p:sp>
        <p:nvSpPr>
          <p:cNvPr id="60420" name="Platshållare för bildnummer 3"/>
          <p:cNvSpPr>
            <a:spLocks noGrp="1"/>
          </p:cNvSpPr>
          <p:nvPr>
            <p:ph type="sldNum" sz="quarter" idx="5"/>
          </p:nvPr>
        </p:nvSpPr>
        <p:spPr bwMode="auto">
          <a:noFill/>
          <a:ln>
            <a:miter lim="800000"/>
            <a:headEnd/>
            <a:tailEnd/>
          </a:ln>
        </p:spPr>
        <p:txBody>
          <a:bodyPr/>
          <a:lstStyle/>
          <a:p>
            <a:fld id="{ADDDDCF4-701C-42F7-91D5-054809B1A213}" type="slidenum">
              <a:rPr lang="sv-SE" altLang="sv-SE" smtClean="0"/>
              <a:pPr/>
              <a:t>51</a:t>
            </a:fld>
            <a:endParaRPr lang="sv-SE" altLang="sv-S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pPr>
              <a:defRPr/>
            </a:pPr>
            <a:fld id="{D13F1E64-0F10-4A68-AE03-269276460701}" type="datetimeFigureOut">
              <a:rPr lang="sv-SE" altLang="sv-SE"/>
              <a:pPr>
                <a:defRPr/>
              </a:pPr>
              <a:t>2014-06-02</a:t>
            </a:fld>
            <a:endParaRPr lang="sv-SE" alt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D612AF6A-B224-4DA7-9D6A-B934CF1B1290}" type="slidenum">
              <a:rPr lang="sv-SE" altLang="sv-SE"/>
              <a:pPr>
                <a:defRPr/>
              </a:pPr>
              <a:t>‹#›</a:t>
            </a:fld>
            <a:endParaRPr lang="sv-SE" alt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EE149B56-F779-4182-9530-1DC8F38B3F69}" type="datetimeFigureOut">
              <a:rPr lang="sv-SE" altLang="sv-SE"/>
              <a:pPr>
                <a:defRPr/>
              </a:pPr>
              <a:t>2014-06-02</a:t>
            </a:fld>
            <a:endParaRPr lang="sv-SE" alt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5E23E9CC-C4F8-4F6D-8B90-0672914B7420}" type="slidenum">
              <a:rPr lang="sv-SE" altLang="sv-SE"/>
              <a:pPr>
                <a:defRPr/>
              </a:pPr>
              <a:t>‹#›</a:t>
            </a:fld>
            <a:endParaRPr lang="sv-SE" alt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653ECD3F-2A07-42AA-9682-7725D077D445}" type="datetimeFigureOut">
              <a:rPr lang="sv-SE" altLang="sv-SE"/>
              <a:pPr>
                <a:defRPr/>
              </a:pPr>
              <a:t>2014-06-02</a:t>
            </a:fld>
            <a:endParaRPr lang="sv-SE" alt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82B1BB59-F908-4B94-BB69-9AE8BAE01A61}" type="slidenum">
              <a:rPr lang="sv-SE" altLang="sv-SE"/>
              <a:pPr>
                <a:defRPr/>
              </a:pPr>
              <a:t>‹#›</a:t>
            </a:fld>
            <a:endParaRPr lang="sv-SE" alt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B02E417E-105B-4E60-B8F7-233DD63BC7D9}" type="datetimeFigureOut">
              <a:rPr lang="sv-SE" altLang="sv-SE"/>
              <a:pPr>
                <a:defRPr/>
              </a:pPr>
              <a:t>2014-06-02</a:t>
            </a:fld>
            <a:endParaRPr lang="sv-SE" alt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FBE16BBD-E3B4-460B-8856-AEA62F8F2E43}" type="slidenum">
              <a:rPr lang="sv-SE" altLang="sv-SE"/>
              <a:pPr>
                <a:defRPr/>
              </a:pPr>
              <a:t>‹#›</a:t>
            </a:fld>
            <a:endParaRPr lang="sv-SE" alt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5FF5D187-F96A-43C0-8B4F-EA6799461F98}" type="datetimeFigureOut">
              <a:rPr lang="sv-SE" altLang="sv-SE"/>
              <a:pPr>
                <a:defRPr/>
              </a:pPr>
              <a:t>2014-06-02</a:t>
            </a:fld>
            <a:endParaRPr lang="sv-SE" alt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759E2731-F30E-4CF5-8397-798FDEAF5C2F}" type="slidenum">
              <a:rPr lang="sv-SE" altLang="sv-SE"/>
              <a:pPr>
                <a:defRPr/>
              </a:pPr>
              <a:t>‹#›</a:t>
            </a:fld>
            <a:endParaRPr lang="sv-SE" alt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p:txBody>
          <a:bodyPr/>
          <a:lstStyle>
            <a:lvl1pPr>
              <a:defRPr/>
            </a:lvl1pPr>
          </a:lstStyle>
          <a:p>
            <a:pPr>
              <a:defRPr/>
            </a:pPr>
            <a:fld id="{DD1BC308-C7BA-435A-8E85-D6951A6E2F9B}" type="datetimeFigureOut">
              <a:rPr lang="sv-SE" altLang="sv-SE"/>
              <a:pPr>
                <a:defRPr/>
              </a:pPr>
              <a:t>2014-06-02</a:t>
            </a:fld>
            <a:endParaRPr lang="sv-SE" alt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52033D08-D60F-4419-9F0C-B7C1D5C367E7}" type="slidenum">
              <a:rPr lang="sv-SE" altLang="sv-SE"/>
              <a:pPr>
                <a:defRPr/>
              </a:pPr>
              <a:t>‹#›</a:t>
            </a:fld>
            <a:endParaRPr lang="sv-SE" alt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3"/>
          <p:cNvSpPr>
            <a:spLocks noGrp="1"/>
          </p:cNvSpPr>
          <p:nvPr>
            <p:ph type="dt" sz="half" idx="10"/>
          </p:nvPr>
        </p:nvSpPr>
        <p:spPr/>
        <p:txBody>
          <a:bodyPr/>
          <a:lstStyle>
            <a:lvl1pPr>
              <a:defRPr/>
            </a:lvl1pPr>
          </a:lstStyle>
          <a:p>
            <a:pPr>
              <a:defRPr/>
            </a:pPr>
            <a:fld id="{87740DF8-0626-4FD2-BCBE-2360F2D8F974}" type="datetimeFigureOut">
              <a:rPr lang="sv-SE" altLang="sv-SE"/>
              <a:pPr>
                <a:defRPr/>
              </a:pPr>
              <a:t>2014-06-02</a:t>
            </a:fld>
            <a:endParaRPr lang="sv-SE" alt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181E7C79-D705-4EA9-B77C-10B861009F46}" type="slidenum">
              <a:rPr lang="sv-SE" altLang="sv-SE"/>
              <a:pPr>
                <a:defRPr/>
              </a:pPr>
              <a:t>‹#›</a:t>
            </a:fld>
            <a:endParaRPr lang="sv-SE" alt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3"/>
          <p:cNvSpPr>
            <a:spLocks noGrp="1"/>
          </p:cNvSpPr>
          <p:nvPr>
            <p:ph type="dt" sz="half" idx="10"/>
          </p:nvPr>
        </p:nvSpPr>
        <p:spPr/>
        <p:txBody>
          <a:bodyPr/>
          <a:lstStyle>
            <a:lvl1pPr>
              <a:defRPr/>
            </a:lvl1pPr>
          </a:lstStyle>
          <a:p>
            <a:pPr>
              <a:defRPr/>
            </a:pPr>
            <a:fld id="{883B609A-D2F5-43D4-A23E-AA85B1A6C70C}" type="datetimeFigureOut">
              <a:rPr lang="sv-SE" altLang="sv-SE"/>
              <a:pPr>
                <a:defRPr/>
              </a:pPr>
              <a:t>2014-06-02</a:t>
            </a:fld>
            <a:endParaRPr lang="sv-SE" alt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80AD1DE0-5A18-4E17-812B-B0DDCB33BD8F}" type="slidenum">
              <a:rPr lang="sv-SE" altLang="sv-SE"/>
              <a:pPr>
                <a:defRPr/>
              </a:pPr>
              <a:t>‹#›</a:t>
            </a:fld>
            <a:endParaRPr lang="sv-SE" alt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C79E6E26-AE24-49BB-AB15-B58AE5354CFB}" type="datetimeFigureOut">
              <a:rPr lang="sv-SE" altLang="sv-SE"/>
              <a:pPr>
                <a:defRPr/>
              </a:pPr>
              <a:t>2014-06-02</a:t>
            </a:fld>
            <a:endParaRPr lang="sv-SE" alt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C0103AE9-0BEB-4D84-AEA0-DA3DE23895B9}" type="slidenum">
              <a:rPr lang="sv-SE" altLang="sv-SE"/>
              <a:pPr>
                <a:defRPr/>
              </a:pPr>
              <a:t>‹#›</a:t>
            </a:fld>
            <a:endParaRPr lang="sv-SE" alt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B6697359-BD92-427B-A937-8E50B0E0D899}" type="datetimeFigureOut">
              <a:rPr lang="sv-SE" altLang="sv-SE"/>
              <a:pPr>
                <a:defRPr/>
              </a:pPr>
              <a:t>2014-06-02</a:t>
            </a:fld>
            <a:endParaRPr lang="sv-SE" alt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7806DDE1-3CFE-4555-9BB9-2596E2918589}" type="slidenum">
              <a:rPr lang="sv-SE" altLang="sv-SE"/>
              <a:pPr>
                <a:defRPr/>
              </a:pPr>
              <a:t>‹#›</a:t>
            </a:fld>
            <a:endParaRPr lang="sv-SE" alt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FEC1E43F-5AAF-4344-B710-BA74EBD6622B}" type="datetimeFigureOut">
              <a:rPr lang="sv-SE" altLang="sv-SE"/>
              <a:pPr>
                <a:defRPr/>
              </a:pPr>
              <a:t>2014-06-02</a:t>
            </a:fld>
            <a:endParaRPr lang="sv-SE" alt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E60E068F-256B-492C-866A-DC96A21369B7}" type="slidenum">
              <a:rPr lang="sv-SE" altLang="sv-SE"/>
              <a:pPr>
                <a:defRPr/>
              </a:pPr>
              <a:t>‹#›</a:t>
            </a:fld>
            <a:endParaRPr lang="sv-SE" alt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027"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F73C270-50C9-4865-82BE-E57AA18551E1}" type="datetimeFigureOut">
              <a:rPr lang="sv-SE" altLang="sv-SE"/>
              <a:pPr>
                <a:defRPr/>
              </a:pPr>
              <a:t>2014-06-02</a:t>
            </a:fld>
            <a:endParaRPr lang="sv-SE" alt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C947615-C166-44AB-A83E-C2DA56D2F81F}" type="slidenum">
              <a:rPr lang="sv-SE" altLang="sv-SE"/>
              <a:pPr>
                <a:defRPr/>
              </a:pPr>
              <a:t>‹#›</a:t>
            </a:fld>
            <a:endParaRPr lang="sv-SE" alt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5.jpe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ildobjekt 5" descr="ICON_SMS_av.ai"/>
          <p:cNvPicPr>
            <a:picLocks noChangeAspect="1"/>
          </p:cNvPicPr>
          <p:nvPr/>
        </p:nvPicPr>
        <p:blipFill>
          <a:blip r:embed="rId3"/>
          <a:srcRect t="46481" b="43333"/>
          <a:stretch>
            <a:fillRect/>
          </a:stretch>
        </p:blipFill>
        <p:spPr bwMode="auto">
          <a:xfrm>
            <a:off x="4763" y="6442075"/>
            <a:ext cx="2312987" cy="333375"/>
          </a:xfrm>
          <a:prstGeom prst="rect">
            <a:avLst/>
          </a:prstGeom>
          <a:noFill/>
          <a:ln w="9525">
            <a:noFill/>
            <a:miter lim="800000"/>
            <a:headEnd/>
            <a:tailEnd/>
          </a:ln>
        </p:spPr>
      </p:pic>
      <p:pic>
        <p:nvPicPr>
          <p:cNvPr id="2051" name="Bildobjekt 13" descr="start3.jpg"/>
          <p:cNvPicPr>
            <a:picLocks noChangeAspect="1"/>
          </p:cNvPicPr>
          <p:nvPr/>
        </p:nvPicPr>
        <p:blipFill>
          <a:blip r:embed="rId4"/>
          <a:srcRect l="5141" t="2357" r="4999" b="91751"/>
          <a:stretch>
            <a:fillRect/>
          </a:stretch>
        </p:blipFill>
        <p:spPr bwMode="auto">
          <a:xfrm>
            <a:off x="-88900" y="0"/>
            <a:ext cx="9467850" cy="901700"/>
          </a:xfrm>
          <a:prstGeom prst="rect">
            <a:avLst/>
          </a:prstGeom>
          <a:noFill/>
          <a:ln w="9525">
            <a:noFill/>
            <a:miter lim="800000"/>
            <a:headEnd/>
            <a:tailEnd/>
          </a:ln>
        </p:spPr>
      </p:pic>
      <p:pic>
        <p:nvPicPr>
          <p:cNvPr id="2052" name="Bildobjekt 6" descr="start2.jpg"/>
          <p:cNvPicPr>
            <a:picLocks noChangeAspect="1"/>
          </p:cNvPicPr>
          <p:nvPr/>
        </p:nvPicPr>
        <p:blipFill>
          <a:blip r:embed="rId5"/>
          <a:srcRect l="911" t="23763" r="7361" b="34998"/>
          <a:stretch>
            <a:fillRect/>
          </a:stretch>
        </p:blipFill>
        <p:spPr bwMode="auto">
          <a:xfrm>
            <a:off x="0" y="1819275"/>
            <a:ext cx="8953500" cy="2846388"/>
          </a:xfrm>
          <a:prstGeom prst="rect">
            <a:avLst/>
          </a:prstGeom>
          <a:noFill/>
          <a:ln w="9525">
            <a:noFill/>
            <a:miter lim="800000"/>
            <a:headEnd/>
            <a:tailEnd/>
          </a:ln>
        </p:spPr>
      </p:pic>
      <p:pic>
        <p:nvPicPr>
          <p:cNvPr id="2053" name="Bildobjekt 1" descr="start_siluetter.jpg"/>
          <p:cNvPicPr>
            <a:picLocks noChangeAspect="1"/>
          </p:cNvPicPr>
          <p:nvPr/>
        </p:nvPicPr>
        <p:blipFill>
          <a:blip r:embed="rId6"/>
          <a:srcRect b="63828"/>
          <a:stretch>
            <a:fillRect/>
          </a:stretch>
        </p:blipFill>
        <p:spPr bwMode="auto">
          <a:xfrm>
            <a:off x="5067300" y="2438400"/>
            <a:ext cx="3609975" cy="1295400"/>
          </a:xfrm>
          <a:prstGeom prst="rect">
            <a:avLst/>
          </a:prstGeom>
          <a:noFill/>
          <a:ln w="9525">
            <a:noFill/>
            <a:miter lim="800000"/>
            <a:headEnd/>
            <a:tailEnd/>
          </a:ln>
        </p:spPr>
      </p:pic>
      <p:pic>
        <p:nvPicPr>
          <p:cNvPr id="2054" name="Bildobjekt 5" descr="start_siluetter.jpg"/>
          <p:cNvPicPr>
            <a:picLocks noChangeAspect="1"/>
          </p:cNvPicPr>
          <p:nvPr/>
        </p:nvPicPr>
        <p:blipFill>
          <a:blip r:embed="rId6"/>
          <a:srcRect t="57317"/>
          <a:stretch>
            <a:fillRect/>
          </a:stretch>
        </p:blipFill>
        <p:spPr bwMode="auto">
          <a:xfrm>
            <a:off x="5230813" y="4144963"/>
            <a:ext cx="3421062" cy="1449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11267"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11268"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11269"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pic>
        <p:nvPicPr>
          <p:cNvPr id="11270" name="Picture 2"/>
          <p:cNvPicPr>
            <a:picLocks noChangeAspect="1" noChangeArrowheads="1"/>
          </p:cNvPicPr>
          <p:nvPr/>
        </p:nvPicPr>
        <p:blipFill>
          <a:blip r:embed="rId6"/>
          <a:srcRect/>
          <a:stretch>
            <a:fillRect/>
          </a:stretch>
        </p:blipFill>
        <p:spPr bwMode="auto">
          <a:xfrm>
            <a:off x="752475" y="814388"/>
            <a:ext cx="7639050" cy="522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12291"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12292"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12293"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pic>
        <p:nvPicPr>
          <p:cNvPr id="12294" name="Picture 2"/>
          <p:cNvPicPr>
            <a:picLocks noChangeAspect="1" noChangeArrowheads="1"/>
          </p:cNvPicPr>
          <p:nvPr/>
        </p:nvPicPr>
        <p:blipFill>
          <a:blip r:embed="rId6"/>
          <a:srcRect/>
          <a:stretch>
            <a:fillRect/>
          </a:stretch>
        </p:blipFill>
        <p:spPr bwMode="auto">
          <a:xfrm>
            <a:off x="747713" y="804863"/>
            <a:ext cx="7648575"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13315"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13316"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13317"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pic>
        <p:nvPicPr>
          <p:cNvPr id="13318" name="Picture 2"/>
          <p:cNvPicPr>
            <a:picLocks noChangeAspect="1" noChangeArrowheads="1"/>
          </p:cNvPicPr>
          <p:nvPr/>
        </p:nvPicPr>
        <p:blipFill>
          <a:blip r:embed="rId6"/>
          <a:srcRect/>
          <a:stretch>
            <a:fillRect/>
          </a:stretch>
        </p:blipFill>
        <p:spPr bwMode="auto">
          <a:xfrm>
            <a:off x="514350" y="1171575"/>
            <a:ext cx="8115300"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normAutofit/>
          </a:bodyPr>
          <a:lstStyle/>
          <a:p>
            <a:pPr algn="l" eaLnBrk="1" fontAlgn="auto" hangingPunct="1">
              <a:spcAft>
                <a:spcPts val="0"/>
              </a:spcAft>
              <a:defRPr/>
            </a:pPr>
            <a:r>
              <a:rPr lang="sv-SE" sz="4000" b="1" dirty="0">
                <a:solidFill>
                  <a:schemeClr val="accent5">
                    <a:lumMod val="75000"/>
                  </a:schemeClr>
                </a:solidFill>
                <a:latin typeface="Arial"/>
                <a:cs typeface="Arial"/>
              </a:rPr>
              <a:t>Hur ser läget ut?</a:t>
            </a:r>
            <a:endParaRPr lang="sv-SE" sz="4000" b="1" dirty="0">
              <a:solidFill>
                <a:schemeClr val="accent5">
                  <a:lumMod val="75000"/>
                </a:schemeClr>
              </a:solidFill>
              <a:latin typeface="Arial"/>
              <a:ea typeface="+mj-ea"/>
              <a:cs typeface="Arial"/>
            </a:endParaRPr>
          </a:p>
        </p:txBody>
      </p:sp>
      <p:sp>
        <p:nvSpPr>
          <p:cNvPr id="14339" name="Underrubrik 2"/>
          <p:cNvSpPr>
            <a:spLocks noGrp="1"/>
          </p:cNvSpPr>
          <p:nvPr>
            <p:ph type="subTitle" idx="1"/>
          </p:nvPr>
        </p:nvSpPr>
        <p:spPr>
          <a:xfrm>
            <a:off x="685800" y="3600450"/>
            <a:ext cx="7086600" cy="546100"/>
          </a:xfrm>
        </p:spPr>
        <p:txBody>
          <a:bodyPr/>
          <a:lstStyle/>
          <a:p>
            <a:pPr marL="342900" indent="-342900" algn="l" eaLnBrk="1" hangingPunct="1">
              <a:buFont typeface="Arial" charset="0"/>
              <a:buChar char="•"/>
            </a:pPr>
            <a:r>
              <a:rPr lang="sv-SE" altLang="sv-SE" sz="2400" smtClean="0">
                <a:solidFill>
                  <a:schemeClr val="tx1"/>
                </a:solidFill>
                <a:cs typeface="Arial" charset="0"/>
              </a:rPr>
              <a:t>Ca 10000 kvm är bokat!</a:t>
            </a:r>
          </a:p>
          <a:p>
            <a:pPr marL="342900" indent="-342900" algn="l" eaLnBrk="1" hangingPunct="1">
              <a:buFont typeface="Arial" charset="0"/>
              <a:buChar char="•"/>
            </a:pPr>
            <a:r>
              <a:rPr lang="sv-SE" altLang="sv-SE" sz="2400" smtClean="0">
                <a:solidFill>
                  <a:schemeClr val="tx1"/>
                </a:solidFill>
                <a:cs typeface="Arial" charset="0"/>
              </a:rPr>
              <a:t>April, riktigt bra månad</a:t>
            </a:r>
          </a:p>
          <a:p>
            <a:pPr marL="342900" indent="-342900" algn="l" eaLnBrk="1" hangingPunct="1">
              <a:buFont typeface="Arial" charset="0"/>
              <a:buChar char="•"/>
            </a:pPr>
            <a:r>
              <a:rPr lang="sv-SE" altLang="sv-SE" sz="2400" smtClean="0">
                <a:solidFill>
                  <a:schemeClr val="tx1"/>
                </a:solidFill>
                <a:cs typeface="Arial" charset="0"/>
              </a:rPr>
              <a:t>Snart är alla som är bokade även placerade</a:t>
            </a:r>
          </a:p>
          <a:p>
            <a:pPr marL="342900" indent="-342900" algn="l" eaLnBrk="1" hangingPunct="1">
              <a:buFont typeface="Arial" charset="0"/>
              <a:buChar char="•"/>
            </a:pPr>
            <a:r>
              <a:rPr lang="sv-SE" altLang="sv-SE" sz="2400" smtClean="0">
                <a:solidFill>
                  <a:schemeClr val="tx1"/>
                </a:solidFill>
                <a:cs typeface="Arial" charset="0"/>
              </a:rPr>
              <a:t>De stora…..</a:t>
            </a:r>
          </a:p>
        </p:txBody>
      </p:sp>
      <p:pic>
        <p:nvPicPr>
          <p:cNvPr id="14340"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14341"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14342"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14343"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57225" y="1358900"/>
            <a:ext cx="7772400" cy="1568450"/>
          </a:xfrm>
        </p:spPr>
        <p:txBody>
          <a:bodyPr rtlCol="0">
            <a:normAutofit/>
          </a:bodyPr>
          <a:lstStyle/>
          <a:p>
            <a:pPr eaLnBrk="1" fontAlgn="auto" hangingPunct="1">
              <a:spcAft>
                <a:spcPts val="0"/>
              </a:spcAft>
              <a:defRPr/>
            </a:pPr>
            <a:r>
              <a:rPr lang="sv-SE" sz="4000" b="1" dirty="0" smtClean="0">
                <a:solidFill>
                  <a:schemeClr val="accent5">
                    <a:lumMod val="75000"/>
                  </a:schemeClr>
                </a:solidFill>
                <a:latin typeface="Arial"/>
                <a:cs typeface="Arial"/>
              </a:rPr>
              <a:t>Välkomna tillbaka!</a:t>
            </a:r>
            <a:endParaRPr lang="sv-SE" sz="4000" b="1" dirty="0">
              <a:solidFill>
                <a:schemeClr val="accent5">
                  <a:lumMod val="75000"/>
                </a:schemeClr>
              </a:solidFill>
              <a:latin typeface="Arial"/>
              <a:ea typeface="+mj-ea"/>
              <a:cs typeface="Arial"/>
            </a:endParaRPr>
          </a:p>
        </p:txBody>
      </p:sp>
      <p:pic>
        <p:nvPicPr>
          <p:cNvPr id="15363"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15364"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15365"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15366"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pic>
        <p:nvPicPr>
          <p:cNvPr id="15367" name="Picture 8" descr="http://www.schneider-electric.se/images/pictures/press/schneider.jpg"/>
          <p:cNvPicPr>
            <a:picLocks noChangeAspect="1" noChangeArrowheads="1"/>
          </p:cNvPicPr>
          <p:nvPr/>
        </p:nvPicPr>
        <p:blipFill>
          <a:blip r:embed="rId6"/>
          <a:srcRect/>
          <a:stretch>
            <a:fillRect/>
          </a:stretch>
        </p:blipFill>
        <p:spPr bwMode="auto">
          <a:xfrm>
            <a:off x="1724025" y="3048000"/>
            <a:ext cx="563880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073150"/>
            <a:ext cx="7772400" cy="1016000"/>
          </a:xfrm>
        </p:spPr>
        <p:txBody>
          <a:bodyPr rtlCol="0">
            <a:normAutofit/>
          </a:bodyPr>
          <a:lstStyle/>
          <a:p>
            <a:pPr algn="l" eaLnBrk="1" fontAlgn="auto" hangingPunct="1">
              <a:spcAft>
                <a:spcPts val="0"/>
              </a:spcAft>
              <a:defRPr/>
            </a:pPr>
            <a:r>
              <a:rPr lang="sv-SE" sz="4000" b="1" dirty="0">
                <a:solidFill>
                  <a:schemeClr val="accent5">
                    <a:lumMod val="75000"/>
                  </a:schemeClr>
                </a:solidFill>
                <a:latin typeface="Arial"/>
                <a:cs typeface="Arial"/>
              </a:rPr>
              <a:t>Grossisterna</a:t>
            </a:r>
            <a:endParaRPr lang="sv-SE" sz="4000" b="1" dirty="0">
              <a:solidFill>
                <a:schemeClr val="accent5">
                  <a:lumMod val="75000"/>
                </a:schemeClr>
              </a:solidFill>
              <a:latin typeface="Arial"/>
              <a:ea typeface="+mj-ea"/>
              <a:cs typeface="Arial"/>
            </a:endParaRPr>
          </a:p>
        </p:txBody>
      </p:sp>
      <p:sp>
        <p:nvSpPr>
          <p:cNvPr id="9219" name="Underrubrik 2"/>
          <p:cNvSpPr>
            <a:spLocks noGrp="1"/>
          </p:cNvSpPr>
          <p:nvPr>
            <p:ph type="subTitle" idx="1"/>
          </p:nvPr>
        </p:nvSpPr>
        <p:spPr>
          <a:xfrm>
            <a:off x="730250" y="2393950"/>
            <a:ext cx="7086600" cy="946150"/>
          </a:xfrm>
        </p:spPr>
        <p:txBody>
          <a:bodyPr/>
          <a:lstStyle/>
          <a:p>
            <a:pPr algn="l" eaLnBrk="1" hangingPunct="1">
              <a:defRPr/>
            </a:pPr>
            <a:r>
              <a:rPr lang="sv-SE" altLang="sv-SE" sz="1600" b="1" dirty="0" smtClean="0">
                <a:solidFill>
                  <a:schemeClr val="tx1"/>
                </a:solidFill>
                <a:cs typeface="Arial" charset="0"/>
              </a:rPr>
              <a:t>Ahlsell</a:t>
            </a:r>
            <a:r>
              <a:rPr lang="sv-SE" altLang="sv-SE" sz="1600" dirty="0" smtClean="0">
                <a:solidFill>
                  <a:schemeClr val="tx1"/>
                </a:solidFill>
                <a:cs typeface="Arial" charset="0"/>
              </a:rPr>
              <a:t> :</a:t>
            </a:r>
          </a:p>
          <a:p>
            <a:pPr marL="285750" indent="-285750" algn="l" eaLnBrk="1" hangingPunct="1">
              <a:buFont typeface="Arial" panose="020B0604020202020204" pitchFamily="34" charset="0"/>
              <a:buChar char="•"/>
              <a:defRPr/>
            </a:pPr>
            <a:r>
              <a:rPr lang="sv-SE" altLang="sv-SE" sz="1600" dirty="0" smtClean="0">
                <a:solidFill>
                  <a:schemeClr val="tx1"/>
                </a:solidFill>
                <a:cs typeface="Arial" charset="0"/>
              </a:rPr>
              <a:t> </a:t>
            </a:r>
            <a:r>
              <a:rPr lang="sv-SE" sz="1600" dirty="0">
                <a:solidFill>
                  <a:schemeClr val="tx1"/>
                </a:solidFill>
              </a:rPr>
              <a:t>Ahlsell kommer inte medverka som utställare med monter på </a:t>
            </a:r>
            <a:r>
              <a:rPr lang="sv-SE" sz="1600" dirty="0" err="1">
                <a:solidFill>
                  <a:schemeClr val="tx1"/>
                </a:solidFill>
              </a:rPr>
              <a:t>Elfack</a:t>
            </a:r>
            <a:r>
              <a:rPr lang="sv-SE" sz="1600" dirty="0">
                <a:solidFill>
                  <a:schemeClr val="tx1"/>
                </a:solidFill>
              </a:rPr>
              <a:t> </a:t>
            </a:r>
            <a:r>
              <a:rPr lang="sv-SE" sz="1600" dirty="0" smtClean="0">
                <a:solidFill>
                  <a:schemeClr val="tx1"/>
                </a:solidFill>
              </a:rPr>
              <a:t>2015</a:t>
            </a:r>
          </a:p>
          <a:p>
            <a:pPr marL="285750" indent="-285750" algn="l" eaLnBrk="1" hangingPunct="1">
              <a:buFont typeface="Arial" panose="020B0604020202020204" pitchFamily="34" charset="0"/>
              <a:buChar char="•"/>
              <a:defRPr/>
            </a:pPr>
            <a:r>
              <a:rPr lang="sv-SE" sz="1600" dirty="0">
                <a:solidFill>
                  <a:schemeClr val="tx1"/>
                </a:solidFill>
              </a:rPr>
              <a:t>Ahlsell kommer att vara mycket engagerad under </a:t>
            </a:r>
            <a:r>
              <a:rPr lang="sv-SE" sz="1600" dirty="0" err="1">
                <a:solidFill>
                  <a:schemeClr val="tx1"/>
                </a:solidFill>
              </a:rPr>
              <a:t>Elfack</a:t>
            </a:r>
            <a:r>
              <a:rPr lang="sv-SE" sz="1600" dirty="0">
                <a:solidFill>
                  <a:schemeClr val="tx1"/>
                </a:solidFill>
              </a:rPr>
              <a:t> veckan 2015 under flera olika former, då formerna  inte är helt klara så återkommer vi med mer info närmare </a:t>
            </a:r>
            <a:r>
              <a:rPr lang="sv-SE" sz="1600" dirty="0" err="1">
                <a:solidFill>
                  <a:schemeClr val="tx1"/>
                </a:solidFill>
              </a:rPr>
              <a:t>Elfack</a:t>
            </a:r>
            <a:r>
              <a:rPr lang="sv-SE" sz="1600" dirty="0">
                <a:solidFill>
                  <a:schemeClr val="tx1"/>
                </a:solidFill>
              </a:rPr>
              <a:t> </a:t>
            </a:r>
            <a:r>
              <a:rPr lang="sv-SE" sz="1600" dirty="0" smtClean="0">
                <a:solidFill>
                  <a:schemeClr val="tx1"/>
                </a:solidFill>
              </a:rPr>
              <a:t>2015</a:t>
            </a:r>
          </a:p>
          <a:p>
            <a:pPr marL="285750" indent="-285750" algn="l" eaLnBrk="1" hangingPunct="1">
              <a:buFont typeface="Arial" panose="020B0604020202020204" pitchFamily="34" charset="0"/>
              <a:buChar char="•"/>
              <a:defRPr/>
            </a:pPr>
            <a:r>
              <a:rPr lang="sv-SE" sz="1600" dirty="0">
                <a:solidFill>
                  <a:schemeClr val="tx1"/>
                </a:solidFill>
              </a:rPr>
              <a:t>Ahlsell kommer att precis som 2013 ha fullt fokus på att besöka mässan tillsammans med kunder</a:t>
            </a:r>
            <a:r>
              <a:rPr lang="sv-SE" sz="1600" dirty="0" smtClean="0">
                <a:solidFill>
                  <a:schemeClr val="tx1"/>
                </a:solidFill>
              </a:rPr>
              <a:t>.</a:t>
            </a:r>
            <a:endParaRPr lang="sv-SE" altLang="sv-SE" sz="1600" dirty="0" smtClean="0">
              <a:solidFill>
                <a:schemeClr val="tx1"/>
              </a:solidFill>
              <a:cs typeface="Arial" charset="0"/>
            </a:endParaRPr>
          </a:p>
          <a:p>
            <a:pPr algn="l" eaLnBrk="1" hangingPunct="1">
              <a:defRPr/>
            </a:pPr>
            <a:r>
              <a:rPr lang="sv-SE" altLang="sv-SE" sz="1600" b="1" dirty="0" err="1" smtClean="0">
                <a:solidFill>
                  <a:schemeClr val="tx1"/>
                </a:solidFill>
                <a:cs typeface="Arial" charset="0"/>
              </a:rPr>
              <a:t>Elektroskandia</a:t>
            </a:r>
            <a:r>
              <a:rPr lang="sv-SE" altLang="sv-SE" sz="1600" dirty="0" smtClean="0">
                <a:solidFill>
                  <a:schemeClr val="tx1"/>
                </a:solidFill>
                <a:cs typeface="Arial" charset="0"/>
              </a:rPr>
              <a:t> </a:t>
            </a:r>
            <a:r>
              <a:rPr lang="sv-SE" altLang="sv-SE" sz="1600" dirty="0">
                <a:solidFill>
                  <a:schemeClr val="tx1"/>
                </a:solidFill>
                <a:cs typeface="Arial" charset="0"/>
              </a:rPr>
              <a:t>:</a:t>
            </a:r>
            <a:r>
              <a:rPr lang="sv-SE" altLang="sv-SE" sz="1600" dirty="0" smtClean="0">
                <a:solidFill>
                  <a:schemeClr val="tx1"/>
                </a:solidFill>
                <a:cs typeface="Arial" charset="0"/>
              </a:rPr>
              <a:t> Har siktet inställt på någon form av deltagande, </a:t>
            </a:r>
            <a:r>
              <a:rPr lang="sv-SE" altLang="sv-SE" sz="1600" dirty="0" err="1" smtClean="0">
                <a:solidFill>
                  <a:schemeClr val="tx1"/>
                </a:solidFill>
                <a:cs typeface="Arial" charset="0"/>
              </a:rPr>
              <a:t>def</a:t>
            </a:r>
            <a:r>
              <a:rPr lang="sv-SE" altLang="sv-SE" sz="1600" dirty="0" smtClean="0">
                <a:solidFill>
                  <a:schemeClr val="tx1"/>
                </a:solidFill>
                <a:cs typeface="Arial" charset="0"/>
              </a:rPr>
              <a:t>. </a:t>
            </a:r>
            <a:r>
              <a:rPr lang="sv-SE" altLang="sv-SE" sz="1600" smtClean="0">
                <a:solidFill>
                  <a:schemeClr val="tx1"/>
                </a:solidFill>
                <a:cs typeface="Arial" charset="0"/>
              </a:rPr>
              <a:t>besked </a:t>
            </a:r>
            <a:r>
              <a:rPr lang="sv-SE" altLang="sv-SE" sz="1600" dirty="0" smtClean="0">
                <a:solidFill>
                  <a:schemeClr val="tx1"/>
                </a:solidFill>
                <a:cs typeface="Arial" charset="0"/>
              </a:rPr>
              <a:t>efter sommaren</a:t>
            </a:r>
          </a:p>
          <a:p>
            <a:pPr algn="l" eaLnBrk="1" hangingPunct="1">
              <a:defRPr/>
            </a:pPr>
            <a:r>
              <a:rPr lang="sv-SE" altLang="sv-SE" sz="1600" b="1" dirty="0" smtClean="0">
                <a:solidFill>
                  <a:schemeClr val="tx1"/>
                </a:solidFill>
                <a:cs typeface="Arial" charset="0"/>
              </a:rPr>
              <a:t>Sola</a:t>
            </a:r>
            <a:r>
              <a:rPr lang="sv-SE" altLang="sv-SE" sz="1600" dirty="0" smtClean="0">
                <a:solidFill>
                  <a:schemeClr val="tx1"/>
                </a:solidFill>
                <a:cs typeface="Arial" charset="0"/>
              </a:rPr>
              <a:t>r : På agendan men inget beslut än!</a:t>
            </a:r>
          </a:p>
          <a:p>
            <a:pPr algn="l" eaLnBrk="1" hangingPunct="1">
              <a:defRPr/>
            </a:pPr>
            <a:r>
              <a:rPr lang="sv-SE" altLang="sv-SE" sz="1600" b="1" dirty="0" err="1" smtClean="0">
                <a:solidFill>
                  <a:schemeClr val="tx1"/>
                </a:solidFill>
                <a:cs typeface="Arial" charset="0"/>
              </a:rPr>
              <a:t>Storel</a:t>
            </a:r>
            <a:r>
              <a:rPr lang="sv-SE" altLang="sv-SE" sz="1600" b="1" dirty="0" smtClean="0">
                <a:solidFill>
                  <a:schemeClr val="tx1"/>
                </a:solidFill>
                <a:cs typeface="Arial" charset="0"/>
              </a:rPr>
              <a:t>/</a:t>
            </a:r>
            <a:r>
              <a:rPr lang="sv-SE" altLang="sv-SE" sz="1600" b="1" dirty="0" err="1" smtClean="0">
                <a:solidFill>
                  <a:schemeClr val="tx1"/>
                </a:solidFill>
                <a:cs typeface="Arial" charset="0"/>
              </a:rPr>
              <a:t>Selga</a:t>
            </a:r>
            <a:r>
              <a:rPr lang="sv-SE" altLang="sv-SE" sz="1600" dirty="0" smtClean="0">
                <a:solidFill>
                  <a:schemeClr val="tx1"/>
                </a:solidFill>
                <a:cs typeface="Arial" charset="0"/>
              </a:rPr>
              <a:t> : Intresset är stort, men inga beslut tagna än!</a:t>
            </a:r>
          </a:p>
          <a:p>
            <a:pPr algn="l" eaLnBrk="1" hangingPunct="1">
              <a:defRPr/>
            </a:pPr>
            <a:endParaRPr lang="sv-SE" altLang="sv-SE" sz="2400" b="1" dirty="0" smtClean="0">
              <a:solidFill>
                <a:schemeClr val="tx1"/>
              </a:solidFill>
              <a:latin typeface="Arial" charset="0"/>
              <a:cs typeface="Arial" charset="0"/>
            </a:endParaRPr>
          </a:p>
        </p:txBody>
      </p:sp>
      <p:pic>
        <p:nvPicPr>
          <p:cNvPr id="16388"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16389"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16390"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16391"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416050"/>
            <a:ext cx="7772400" cy="1365250"/>
          </a:xfrm>
        </p:spPr>
        <p:txBody>
          <a:bodyPr rtlCol="0">
            <a:normAutofit/>
          </a:bodyPr>
          <a:lstStyle/>
          <a:p>
            <a:pPr algn="l" eaLnBrk="1" fontAlgn="auto" hangingPunct="1">
              <a:spcAft>
                <a:spcPts val="0"/>
              </a:spcAft>
              <a:defRPr/>
            </a:pPr>
            <a:r>
              <a:rPr lang="sv-SE" sz="4000" b="1" dirty="0">
                <a:solidFill>
                  <a:schemeClr val="accent5">
                    <a:lumMod val="75000"/>
                  </a:schemeClr>
                </a:solidFill>
                <a:latin typeface="Arial"/>
                <a:cs typeface="Arial"/>
              </a:rPr>
              <a:t>Samarbeten</a:t>
            </a:r>
            <a:endParaRPr lang="sv-SE" sz="4000" b="1" dirty="0">
              <a:solidFill>
                <a:schemeClr val="accent5">
                  <a:lumMod val="75000"/>
                </a:schemeClr>
              </a:solidFill>
              <a:latin typeface="Arial"/>
              <a:ea typeface="+mj-ea"/>
              <a:cs typeface="Arial"/>
            </a:endParaRPr>
          </a:p>
        </p:txBody>
      </p:sp>
      <p:sp>
        <p:nvSpPr>
          <p:cNvPr id="17411" name="Underrubrik 2"/>
          <p:cNvSpPr>
            <a:spLocks noGrp="1"/>
          </p:cNvSpPr>
          <p:nvPr>
            <p:ph type="subTitle" idx="1"/>
          </p:nvPr>
        </p:nvSpPr>
        <p:spPr>
          <a:xfrm>
            <a:off x="685800" y="2686050"/>
            <a:ext cx="7086600" cy="1460500"/>
          </a:xfrm>
        </p:spPr>
        <p:txBody>
          <a:bodyPr/>
          <a:lstStyle/>
          <a:p>
            <a:pPr algn="l" eaLnBrk="1" hangingPunct="1"/>
            <a:r>
              <a:rPr lang="sv-SE" altLang="sv-SE" sz="2400" smtClean="0">
                <a:solidFill>
                  <a:schemeClr val="tx1"/>
                </a:solidFill>
                <a:cs typeface="Arial" charset="0"/>
              </a:rPr>
              <a:t>Syftet: </a:t>
            </a:r>
          </a:p>
          <a:p>
            <a:pPr algn="l" eaLnBrk="1" hangingPunct="1"/>
            <a:r>
              <a:rPr lang="sv-SE" altLang="sv-SE" sz="2400" smtClean="0">
                <a:solidFill>
                  <a:schemeClr val="tx1"/>
                </a:solidFill>
                <a:cs typeface="Arial" charset="0"/>
              </a:rPr>
              <a:t>Öka antalet besökare och dess spridning så att de kommer från hela landet och att vi bibehåller kvalitén!</a:t>
            </a:r>
          </a:p>
          <a:p>
            <a:pPr algn="l" eaLnBrk="1" hangingPunct="1"/>
            <a:r>
              <a:rPr lang="sv-SE" altLang="sv-SE" sz="2400" smtClean="0">
                <a:solidFill>
                  <a:schemeClr val="tx1"/>
                </a:solidFill>
                <a:cs typeface="Arial" charset="0"/>
              </a:rPr>
              <a:t>Ge mötesplatsen en möjlighet att leva under längre tid, få besökarna närmare oss!</a:t>
            </a:r>
          </a:p>
          <a:p>
            <a:pPr algn="l" eaLnBrk="1" hangingPunct="1"/>
            <a:endParaRPr lang="sv-SE" altLang="sv-SE" sz="2400" b="1" smtClean="0">
              <a:solidFill>
                <a:schemeClr val="tx1"/>
              </a:solidFill>
              <a:latin typeface="Arial" charset="0"/>
              <a:cs typeface="Arial" charset="0"/>
            </a:endParaRPr>
          </a:p>
        </p:txBody>
      </p:sp>
      <p:pic>
        <p:nvPicPr>
          <p:cNvPr id="17412"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17413"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17414"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17415"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18435"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18436"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18437"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pic>
        <p:nvPicPr>
          <p:cNvPr id="18438" name="Picture 2" descr="S:\PROJEKT\2015\Mässprojekt\Elfack 15005\Marknadspärm\Logotyper\elfack-logo-220-103.jpg"/>
          <p:cNvPicPr>
            <a:picLocks noChangeAspect="1" noChangeArrowheads="1"/>
          </p:cNvPicPr>
          <p:nvPr/>
        </p:nvPicPr>
        <p:blipFill>
          <a:blip r:embed="rId6"/>
          <a:srcRect/>
          <a:stretch>
            <a:fillRect/>
          </a:stretch>
        </p:blipFill>
        <p:spPr bwMode="auto">
          <a:xfrm>
            <a:off x="3524250" y="2938463"/>
            <a:ext cx="2095500" cy="981075"/>
          </a:xfrm>
          <a:prstGeom prst="rect">
            <a:avLst/>
          </a:prstGeom>
          <a:noFill/>
          <a:ln w="9525">
            <a:noFill/>
            <a:miter lim="800000"/>
            <a:headEnd/>
            <a:tailEnd/>
          </a:ln>
        </p:spPr>
      </p:pic>
      <p:sp>
        <p:nvSpPr>
          <p:cNvPr id="9" name="Rektangel 8"/>
          <p:cNvSpPr/>
          <p:nvPr/>
        </p:nvSpPr>
        <p:spPr>
          <a:xfrm>
            <a:off x="1633538" y="3709988"/>
            <a:ext cx="1366837" cy="8112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Grossister</a:t>
            </a:r>
          </a:p>
        </p:txBody>
      </p:sp>
      <p:sp>
        <p:nvSpPr>
          <p:cNvPr id="10" name="Rektangel 9"/>
          <p:cNvSpPr/>
          <p:nvPr/>
        </p:nvSpPr>
        <p:spPr>
          <a:xfrm>
            <a:off x="3200400" y="4845050"/>
            <a:ext cx="1239838" cy="8683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Belysningsbranschen</a:t>
            </a:r>
          </a:p>
        </p:txBody>
      </p:sp>
      <p:sp>
        <p:nvSpPr>
          <p:cNvPr id="11" name="Rektangel 10"/>
          <p:cNvSpPr/>
          <p:nvPr/>
        </p:nvSpPr>
        <p:spPr>
          <a:xfrm>
            <a:off x="5083175" y="4845050"/>
            <a:ext cx="1327150" cy="762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E.L</a:t>
            </a:r>
          </a:p>
        </p:txBody>
      </p:sp>
      <p:sp>
        <p:nvSpPr>
          <p:cNvPr id="12" name="Rektangel 11"/>
          <p:cNvSpPr/>
          <p:nvPr/>
        </p:nvSpPr>
        <p:spPr>
          <a:xfrm>
            <a:off x="1762125" y="1965325"/>
            <a:ext cx="1381125" cy="8413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Voltimum</a:t>
            </a:r>
          </a:p>
        </p:txBody>
      </p:sp>
      <p:sp>
        <p:nvSpPr>
          <p:cNvPr id="13" name="Rektangel 12"/>
          <p:cNvSpPr/>
          <p:nvPr/>
        </p:nvSpPr>
        <p:spPr>
          <a:xfrm>
            <a:off x="3811588" y="1425575"/>
            <a:ext cx="1382712" cy="8016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EIO</a:t>
            </a:r>
          </a:p>
        </p:txBody>
      </p:sp>
      <p:sp>
        <p:nvSpPr>
          <p:cNvPr id="14" name="Rektangel 13"/>
          <p:cNvSpPr/>
          <p:nvPr/>
        </p:nvSpPr>
        <p:spPr>
          <a:xfrm>
            <a:off x="6113463" y="2005013"/>
            <a:ext cx="1293812" cy="8016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ELRÄTT</a:t>
            </a:r>
          </a:p>
        </p:txBody>
      </p:sp>
      <p:sp>
        <p:nvSpPr>
          <p:cNvPr id="15" name="Rektangel 14"/>
          <p:cNvSpPr/>
          <p:nvPr/>
        </p:nvSpPr>
        <p:spPr>
          <a:xfrm>
            <a:off x="6221413" y="3709988"/>
            <a:ext cx="1362075" cy="7207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SKE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117600"/>
            <a:ext cx="7772400" cy="552450"/>
          </a:xfrm>
        </p:spPr>
        <p:txBody>
          <a:bodyPr rtlCol="0">
            <a:normAutofit fontScale="90000"/>
          </a:bodyPr>
          <a:lstStyle/>
          <a:p>
            <a:pPr algn="l" eaLnBrk="1" fontAlgn="auto" hangingPunct="1">
              <a:spcAft>
                <a:spcPts val="0"/>
              </a:spcAft>
              <a:defRPr/>
            </a:pPr>
            <a:r>
              <a:rPr lang="sv-SE" sz="4000" b="1" dirty="0">
                <a:solidFill>
                  <a:schemeClr val="accent5">
                    <a:lumMod val="75000"/>
                  </a:schemeClr>
                </a:solidFill>
                <a:latin typeface="Arial"/>
                <a:cs typeface="Arial"/>
              </a:rPr>
              <a:t>Samarbeten</a:t>
            </a:r>
            <a:endParaRPr lang="sv-SE" sz="4000" b="1" dirty="0">
              <a:solidFill>
                <a:schemeClr val="accent5">
                  <a:lumMod val="75000"/>
                </a:schemeClr>
              </a:solidFill>
              <a:latin typeface="Arial"/>
              <a:ea typeface="+mj-ea"/>
              <a:cs typeface="Arial"/>
            </a:endParaRPr>
          </a:p>
        </p:txBody>
      </p:sp>
      <p:sp>
        <p:nvSpPr>
          <p:cNvPr id="12291" name="Underrubrik 2"/>
          <p:cNvSpPr>
            <a:spLocks noGrp="1"/>
          </p:cNvSpPr>
          <p:nvPr>
            <p:ph type="subTitle" idx="1"/>
          </p:nvPr>
        </p:nvSpPr>
        <p:spPr>
          <a:xfrm>
            <a:off x="685800" y="2019300"/>
            <a:ext cx="7086600" cy="2127250"/>
          </a:xfrm>
        </p:spPr>
        <p:txBody>
          <a:bodyPr/>
          <a:lstStyle/>
          <a:p>
            <a:pPr algn="l" eaLnBrk="1" hangingPunct="1">
              <a:defRPr/>
            </a:pPr>
            <a:r>
              <a:rPr lang="sv-SE" altLang="sv-SE" sz="2400" b="1" dirty="0" smtClean="0">
                <a:solidFill>
                  <a:schemeClr val="tx1"/>
                </a:solidFill>
                <a:cs typeface="Arial" charset="0"/>
              </a:rPr>
              <a:t>Partner till Voltimum :</a:t>
            </a:r>
          </a:p>
          <a:p>
            <a:pPr marL="342900" indent="-342900" algn="l" eaLnBrk="1" hangingPunct="1">
              <a:buFont typeface="Arial" panose="020B0604020202020204" pitchFamily="34" charset="0"/>
              <a:buChar char="•"/>
              <a:defRPr/>
            </a:pPr>
            <a:r>
              <a:rPr lang="sv-SE" altLang="sv-SE" sz="2400" b="1" dirty="0" smtClean="0">
                <a:solidFill>
                  <a:schemeClr val="tx1"/>
                </a:solidFill>
                <a:cs typeface="Arial" charset="0"/>
              </a:rPr>
              <a:t> </a:t>
            </a:r>
            <a:r>
              <a:rPr lang="sv-SE" altLang="sv-SE" sz="2000" dirty="0" smtClean="0">
                <a:solidFill>
                  <a:schemeClr val="tx1"/>
                </a:solidFill>
                <a:cs typeface="Arial" charset="0"/>
              </a:rPr>
              <a:t>Genomför seminarier fram till </a:t>
            </a:r>
            <a:r>
              <a:rPr lang="sv-SE" altLang="sv-SE" sz="2000" dirty="0" err="1" smtClean="0">
                <a:solidFill>
                  <a:schemeClr val="tx1"/>
                </a:solidFill>
                <a:cs typeface="Arial" charset="0"/>
              </a:rPr>
              <a:t>Elfack</a:t>
            </a:r>
            <a:r>
              <a:rPr lang="sv-SE" altLang="sv-SE" sz="2000" dirty="0" smtClean="0">
                <a:solidFill>
                  <a:schemeClr val="tx1"/>
                </a:solidFill>
                <a:cs typeface="Arial" charset="0"/>
              </a:rPr>
              <a:t> 2017! </a:t>
            </a:r>
          </a:p>
          <a:p>
            <a:pPr marL="342900" indent="-342900" algn="l" eaLnBrk="1" hangingPunct="1">
              <a:buFont typeface="Arial" panose="020B0604020202020204" pitchFamily="34" charset="0"/>
              <a:buChar char="•"/>
              <a:defRPr/>
            </a:pPr>
            <a:r>
              <a:rPr lang="sv-SE" altLang="sv-SE" sz="2000" dirty="0" smtClean="0">
                <a:solidFill>
                  <a:schemeClr val="tx1"/>
                </a:solidFill>
                <a:cs typeface="Arial" charset="0"/>
              </a:rPr>
              <a:t>På Svenska Mässan när det är i Göteborg! </a:t>
            </a:r>
          </a:p>
          <a:p>
            <a:pPr marL="342900" indent="-342900" algn="l" eaLnBrk="1" hangingPunct="1">
              <a:buFont typeface="Arial" panose="020B0604020202020204" pitchFamily="34" charset="0"/>
              <a:buChar char="•"/>
              <a:defRPr/>
            </a:pPr>
            <a:r>
              <a:rPr lang="sv-SE" altLang="sv-SE" sz="2000" dirty="0" smtClean="0">
                <a:solidFill>
                  <a:schemeClr val="tx1"/>
                </a:solidFill>
                <a:cs typeface="Arial" charset="0"/>
              </a:rPr>
              <a:t>Får genom detta en möjlighet att redan i ett tidigt skede prata </a:t>
            </a:r>
            <a:r>
              <a:rPr lang="sv-SE" altLang="sv-SE" sz="2000" dirty="0" err="1" smtClean="0">
                <a:solidFill>
                  <a:schemeClr val="tx1"/>
                </a:solidFill>
                <a:cs typeface="Arial" charset="0"/>
              </a:rPr>
              <a:t>Elfack</a:t>
            </a:r>
            <a:r>
              <a:rPr lang="sv-SE" altLang="sv-SE" sz="2000" dirty="0" smtClean="0">
                <a:solidFill>
                  <a:schemeClr val="tx1"/>
                </a:solidFill>
                <a:cs typeface="Arial" charset="0"/>
              </a:rPr>
              <a:t> med besökarna. </a:t>
            </a:r>
          </a:p>
          <a:p>
            <a:pPr marL="342900" indent="-342900" algn="l" eaLnBrk="1" hangingPunct="1">
              <a:buFont typeface="Arial" panose="020B0604020202020204" pitchFamily="34" charset="0"/>
              <a:buChar char="•"/>
              <a:defRPr/>
            </a:pPr>
            <a:r>
              <a:rPr lang="sv-SE" altLang="sv-SE" sz="2000" dirty="0" smtClean="0">
                <a:solidFill>
                  <a:schemeClr val="tx1"/>
                </a:solidFill>
                <a:cs typeface="Arial" charset="0"/>
              </a:rPr>
              <a:t>På vårens seminarier – lägg in i kalendern, på hösten kan vi vara mer konkreta med program mm, presentera resepaket mm. Mässan kan leva även under de år vi inte har mässa!</a:t>
            </a:r>
          </a:p>
          <a:p>
            <a:pPr algn="l" eaLnBrk="1" hangingPunct="1">
              <a:defRPr/>
            </a:pPr>
            <a:endParaRPr lang="sv-SE" altLang="sv-SE" sz="2000" b="1" dirty="0" smtClean="0">
              <a:solidFill>
                <a:schemeClr val="tx1"/>
              </a:solidFill>
              <a:latin typeface="Arial" charset="0"/>
              <a:cs typeface="Arial" charset="0"/>
            </a:endParaRPr>
          </a:p>
        </p:txBody>
      </p:sp>
      <p:pic>
        <p:nvPicPr>
          <p:cNvPr id="19460"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19461"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19462"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19463"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51000"/>
            <a:ext cx="7772400" cy="914400"/>
          </a:xfrm>
        </p:spPr>
        <p:txBody>
          <a:bodyPr rtlCol="0">
            <a:normAutofit/>
          </a:bodyPr>
          <a:lstStyle/>
          <a:p>
            <a:pPr algn="l" eaLnBrk="1" fontAlgn="auto" hangingPunct="1">
              <a:spcAft>
                <a:spcPts val="0"/>
              </a:spcAft>
              <a:defRPr/>
            </a:pPr>
            <a:r>
              <a:rPr lang="sv-SE" sz="4000" b="1" dirty="0">
                <a:solidFill>
                  <a:schemeClr val="accent5">
                    <a:lumMod val="75000"/>
                  </a:schemeClr>
                </a:solidFill>
                <a:latin typeface="Arial"/>
                <a:cs typeface="Arial"/>
              </a:rPr>
              <a:t>Samarbeten</a:t>
            </a:r>
            <a:endParaRPr lang="sv-SE" sz="4000" b="1" dirty="0">
              <a:solidFill>
                <a:schemeClr val="accent5">
                  <a:lumMod val="75000"/>
                </a:schemeClr>
              </a:solidFill>
              <a:latin typeface="Arial"/>
              <a:ea typeface="+mj-ea"/>
              <a:cs typeface="Arial"/>
            </a:endParaRPr>
          </a:p>
        </p:txBody>
      </p:sp>
      <p:sp>
        <p:nvSpPr>
          <p:cNvPr id="13315" name="Underrubrik 2"/>
          <p:cNvSpPr>
            <a:spLocks noGrp="1"/>
          </p:cNvSpPr>
          <p:nvPr>
            <p:ph type="subTitle" idx="1"/>
          </p:nvPr>
        </p:nvSpPr>
        <p:spPr>
          <a:xfrm>
            <a:off x="685800" y="2660650"/>
            <a:ext cx="7086600" cy="1485900"/>
          </a:xfrm>
        </p:spPr>
        <p:txBody>
          <a:bodyPr/>
          <a:lstStyle/>
          <a:p>
            <a:pPr algn="l" eaLnBrk="1" hangingPunct="1">
              <a:defRPr/>
            </a:pPr>
            <a:r>
              <a:rPr lang="sv-SE" altLang="sv-SE" sz="2000" b="1" dirty="0" smtClean="0">
                <a:solidFill>
                  <a:schemeClr val="tx1"/>
                </a:solidFill>
                <a:cs typeface="Arial" charset="0"/>
              </a:rPr>
              <a:t>EIO: </a:t>
            </a:r>
            <a:r>
              <a:rPr lang="sv-SE" altLang="sv-SE" sz="2000" dirty="0" smtClean="0">
                <a:solidFill>
                  <a:schemeClr val="tx1"/>
                </a:solidFill>
                <a:cs typeface="Arial" charset="0"/>
              </a:rPr>
              <a:t>Ej klara internt med hur deras deltagande skall se ut men ATT vi samarbetar är självklart.</a:t>
            </a:r>
            <a:r>
              <a:rPr lang="sv-SE" altLang="sv-SE" sz="2000" b="1" dirty="0" smtClean="0">
                <a:solidFill>
                  <a:schemeClr val="tx1"/>
                </a:solidFill>
                <a:cs typeface="Arial" charset="0"/>
              </a:rPr>
              <a:t> </a:t>
            </a:r>
            <a:r>
              <a:rPr lang="sv-SE" altLang="sv-SE" sz="2000" dirty="0" smtClean="0">
                <a:solidFill>
                  <a:schemeClr val="tx1"/>
                </a:solidFill>
                <a:cs typeface="Arial" charset="0"/>
              </a:rPr>
              <a:t>Elsäkerhetsdagen, utbildningar, seminarier</a:t>
            </a:r>
          </a:p>
          <a:p>
            <a:pPr algn="l" eaLnBrk="1" hangingPunct="1">
              <a:defRPr/>
            </a:pPr>
            <a:r>
              <a:rPr lang="sv-SE" altLang="sv-SE" sz="2000" b="1" dirty="0" smtClean="0">
                <a:solidFill>
                  <a:schemeClr val="tx1"/>
                </a:solidFill>
                <a:cs typeface="Arial" charset="0"/>
              </a:rPr>
              <a:t>ELRÄTT:</a:t>
            </a:r>
            <a:r>
              <a:rPr lang="sv-SE" altLang="sv-SE" sz="2000" dirty="0" smtClean="0">
                <a:solidFill>
                  <a:schemeClr val="tx1"/>
                </a:solidFill>
                <a:cs typeface="Arial" charset="0"/>
              </a:rPr>
              <a:t> Tagit ett stort kliv framåt. Hans Nyblom EIO:</a:t>
            </a:r>
          </a:p>
          <a:p>
            <a:pPr marL="342900" indent="-342900" algn="l" eaLnBrk="1" hangingPunct="1">
              <a:buFontTx/>
              <a:buChar char="-"/>
              <a:defRPr/>
            </a:pPr>
            <a:r>
              <a:rPr lang="sv-SE" altLang="sv-SE" sz="2000" dirty="0" smtClean="0">
                <a:solidFill>
                  <a:schemeClr val="tx1"/>
                </a:solidFill>
                <a:cs typeface="Arial" charset="0"/>
              </a:rPr>
              <a:t>Om allt går enligt plan så är det tidsmässigt perfekt för ELRÄTT i maj.</a:t>
            </a:r>
          </a:p>
          <a:p>
            <a:pPr algn="l" eaLnBrk="1" hangingPunct="1">
              <a:defRPr/>
            </a:pPr>
            <a:r>
              <a:rPr lang="sv-SE" altLang="sv-SE" sz="2000" dirty="0" smtClean="0">
                <a:solidFill>
                  <a:schemeClr val="tx1"/>
                </a:solidFill>
                <a:cs typeface="Arial" charset="0"/>
              </a:rPr>
              <a:t>Utbildningar, seminarier, 9 olika delprojekt, vilka på </a:t>
            </a:r>
            <a:r>
              <a:rPr lang="sv-SE" altLang="sv-SE" sz="2000" dirty="0" err="1" smtClean="0">
                <a:solidFill>
                  <a:schemeClr val="tx1"/>
                </a:solidFill>
                <a:cs typeface="Arial" charset="0"/>
              </a:rPr>
              <a:t>Elfack</a:t>
            </a:r>
            <a:r>
              <a:rPr lang="sv-SE" altLang="sv-SE" sz="2000" dirty="0" smtClean="0">
                <a:solidFill>
                  <a:schemeClr val="tx1"/>
                </a:solidFill>
                <a:cs typeface="Arial" charset="0"/>
              </a:rPr>
              <a:t>?</a:t>
            </a:r>
          </a:p>
          <a:p>
            <a:pPr algn="l" eaLnBrk="1" hangingPunct="1">
              <a:defRPr/>
            </a:pPr>
            <a:r>
              <a:rPr lang="sv-SE" altLang="sv-SE" sz="2000" b="1" dirty="0" smtClean="0">
                <a:solidFill>
                  <a:schemeClr val="tx1"/>
                </a:solidFill>
                <a:cs typeface="Arial" charset="0"/>
              </a:rPr>
              <a:t>Belysningsbranschen : </a:t>
            </a:r>
            <a:r>
              <a:rPr lang="sv-SE" altLang="sv-SE" sz="2000" dirty="0" smtClean="0">
                <a:solidFill>
                  <a:schemeClr val="tx1"/>
                </a:solidFill>
                <a:cs typeface="Arial" charset="0"/>
              </a:rPr>
              <a:t>Utställningen, seminarier</a:t>
            </a:r>
            <a:endParaRPr lang="sv-SE" altLang="sv-SE" sz="2000" b="1" dirty="0" smtClean="0">
              <a:solidFill>
                <a:schemeClr val="tx1"/>
              </a:solidFill>
              <a:cs typeface="Arial" charset="0"/>
            </a:endParaRPr>
          </a:p>
          <a:p>
            <a:pPr algn="l" eaLnBrk="1" hangingPunct="1">
              <a:defRPr/>
            </a:pPr>
            <a:endParaRPr lang="sv-SE" altLang="sv-SE" sz="2000" b="1" dirty="0" smtClean="0">
              <a:solidFill>
                <a:schemeClr val="tx1"/>
              </a:solidFill>
              <a:latin typeface="Arial" charset="0"/>
              <a:cs typeface="Arial" charset="0"/>
            </a:endParaRPr>
          </a:p>
        </p:txBody>
      </p:sp>
      <p:pic>
        <p:nvPicPr>
          <p:cNvPr id="20484"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20485"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20486"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20487"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3075"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3076"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3077"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pic>
        <p:nvPicPr>
          <p:cNvPr id="3078" name="Picture 2"/>
          <p:cNvPicPr>
            <a:picLocks noChangeAspect="1" noChangeArrowheads="1"/>
          </p:cNvPicPr>
          <p:nvPr/>
        </p:nvPicPr>
        <p:blipFill>
          <a:blip r:embed="rId6"/>
          <a:srcRect/>
          <a:stretch>
            <a:fillRect/>
          </a:stretch>
        </p:blipFill>
        <p:spPr bwMode="auto">
          <a:xfrm>
            <a:off x="1909763" y="1547813"/>
            <a:ext cx="5324475" cy="3762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803400"/>
            <a:ext cx="7772400" cy="1149350"/>
          </a:xfrm>
        </p:spPr>
        <p:txBody>
          <a:bodyPr rtlCol="0">
            <a:normAutofit fontScale="90000"/>
          </a:bodyPr>
          <a:lstStyle/>
          <a:p>
            <a:pPr algn="l" eaLnBrk="1" fontAlgn="auto" hangingPunct="1">
              <a:spcAft>
                <a:spcPts val="0"/>
              </a:spcAft>
              <a:defRPr/>
            </a:pPr>
            <a:r>
              <a:rPr lang="sv-SE" sz="4000" b="1" dirty="0">
                <a:solidFill>
                  <a:schemeClr val="accent5">
                    <a:lumMod val="75000"/>
                  </a:schemeClr>
                </a:solidFill>
                <a:latin typeface="Arial"/>
                <a:cs typeface="Arial"/>
              </a:rPr>
              <a:t>Mervärde för besökare och kvalitetsäkring!</a:t>
            </a:r>
            <a:endParaRPr lang="sv-SE" sz="4000" b="1" dirty="0">
              <a:solidFill>
                <a:schemeClr val="accent5">
                  <a:lumMod val="75000"/>
                </a:schemeClr>
              </a:solidFill>
              <a:latin typeface="Arial"/>
              <a:ea typeface="+mj-ea"/>
              <a:cs typeface="Arial"/>
            </a:endParaRPr>
          </a:p>
        </p:txBody>
      </p:sp>
      <p:sp>
        <p:nvSpPr>
          <p:cNvPr id="21507" name="Underrubrik 2"/>
          <p:cNvSpPr>
            <a:spLocks noGrp="1"/>
          </p:cNvSpPr>
          <p:nvPr>
            <p:ph type="subTitle" idx="1"/>
          </p:nvPr>
        </p:nvSpPr>
        <p:spPr>
          <a:xfrm>
            <a:off x="685800" y="3232150"/>
            <a:ext cx="7086600" cy="914400"/>
          </a:xfrm>
        </p:spPr>
        <p:txBody>
          <a:bodyPr/>
          <a:lstStyle/>
          <a:p>
            <a:pPr algn="l" eaLnBrk="1" hangingPunct="1"/>
            <a:r>
              <a:rPr lang="sv-SE" altLang="sv-SE" sz="1600" smtClean="0">
                <a:solidFill>
                  <a:schemeClr val="tx1"/>
                </a:solidFill>
                <a:cs typeface="Arial" charset="0"/>
              </a:rPr>
              <a:t>Erbjuda utvalda grupper möjlighet till: styrelsemöte, avdelningsmöte, kick-off, work shop mm</a:t>
            </a:r>
          </a:p>
          <a:p>
            <a:pPr algn="l" eaLnBrk="1" hangingPunct="1"/>
            <a:r>
              <a:rPr lang="sv-SE" altLang="sv-SE" sz="1600" smtClean="0">
                <a:solidFill>
                  <a:schemeClr val="tx1"/>
                </a:solidFill>
                <a:cs typeface="Arial" charset="0"/>
              </a:rPr>
              <a:t>Förra mötet en lång rad med möjliga företag och organisationer.</a:t>
            </a:r>
          </a:p>
          <a:p>
            <a:pPr algn="l" eaLnBrk="1" hangingPunct="1"/>
            <a:endParaRPr lang="sv-SE" altLang="sv-SE" sz="1600" smtClean="0">
              <a:solidFill>
                <a:schemeClr val="tx1"/>
              </a:solidFill>
              <a:cs typeface="Arial" charset="0"/>
            </a:endParaRPr>
          </a:p>
          <a:p>
            <a:pPr algn="l" eaLnBrk="1" hangingPunct="1"/>
            <a:r>
              <a:rPr lang="sv-SE" altLang="sv-SE" sz="1600" smtClean="0">
                <a:solidFill>
                  <a:schemeClr val="tx1"/>
                </a:solidFill>
                <a:cs typeface="Arial" charset="0"/>
              </a:rPr>
              <a:t>Viktigt att vi får hjälp av er utställare, ni sitter på relationen. Vi tar fram material som ni kan använda till era kunder.</a:t>
            </a:r>
          </a:p>
          <a:p>
            <a:pPr algn="l" eaLnBrk="1" hangingPunct="1"/>
            <a:endParaRPr lang="sv-SE" altLang="sv-SE" sz="1600" smtClean="0">
              <a:solidFill>
                <a:schemeClr val="tx1"/>
              </a:solidFill>
              <a:cs typeface="Arial" charset="0"/>
            </a:endParaRPr>
          </a:p>
          <a:p>
            <a:pPr algn="l" eaLnBrk="1" hangingPunct="1"/>
            <a:r>
              <a:rPr lang="sv-SE" altLang="sv-SE" sz="2000" b="1" smtClean="0">
                <a:solidFill>
                  <a:schemeClr val="tx1"/>
                </a:solidFill>
                <a:cs typeface="Arial" charset="0"/>
              </a:rPr>
              <a:t>Ex. WSP i Göteborg kommer att förlägga ett avdelningsmöte för 50 personer under Elfack, hela deras elavdelning kommer troligtvis hit! </a:t>
            </a:r>
          </a:p>
          <a:p>
            <a:pPr algn="l" eaLnBrk="1" hangingPunct="1"/>
            <a:endParaRPr lang="sv-SE" altLang="sv-SE" sz="2000" b="1" smtClean="0">
              <a:solidFill>
                <a:schemeClr val="tx1"/>
              </a:solidFill>
              <a:latin typeface="Arial" charset="0"/>
              <a:cs typeface="Arial" charset="0"/>
            </a:endParaRPr>
          </a:p>
        </p:txBody>
      </p:sp>
      <p:pic>
        <p:nvPicPr>
          <p:cNvPr id="21508"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21509"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21510"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21511"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normAutofit/>
          </a:bodyPr>
          <a:lstStyle/>
          <a:p>
            <a:pPr algn="l" eaLnBrk="1" fontAlgn="auto" hangingPunct="1">
              <a:spcAft>
                <a:spcPts val="0"/>
              </a:spcAft>
              <a:defRPr/>
            </a:pPr>
            <a:r>
              <a:rPr lang="sv-SE" altLang="sv-SE" sz="4000" b="1" dirty="0" smtClean="0">
                <a:solidFill>
                  <a:srgbClr val="953735"/>
                </a:solidFill>
                <a:latin typeface="Arial" charset="0"/>
                <a:cs typeface="Arial" charset="0"/>
              </a:rPr>
              <a:t>Belysningssällskapen</a:t>
            </a:r>
            <a:r>
              <a:rPr lang="sv-SE" sz="4000" b="1" dirty="0" smtClean="0">
                <a:solidFill>
                  <a:schemeClr val="accent2">
                    <a:lumMod val="75000"/>
                  </a:schemeClr>
                </a:solidFill>
                <a:latin typeface="Arial"/>
                <a:ea typeface="+mj-ea"/>
                <a:cs typeface="Arial"/>
              </a:rPr>
              <a:t> </a:t>
            </a:r>
            <a:endParaRPr lang="sv-SE" sz="4000" b="1" dirty="0">
              <a:solidFill>
                <a:schemeClr val="accent2">
                  <a:lumMod val="75000"/>
                </a:schemeClr>
              </a:solidFill>
              <a:latin typeface="Arial"/>
              <a:ea typeface="+mj-ea"/>
              <a:cs typeface="Arial"/>
            </a:endParaRPr>
          </a:p>
        </p:txBody>
      </p:sp>
      <p:sp>
        <p:nvSpPr>
          <p:cNvPr id="15363" name="Underrubrik 2"/>
          <p:cNvSpPr>
            <a:spLocks noGrp="1"/>
          </p:cNvSpPr>
          <p:nvPr>
            <p:ph type="subTitle" idx="1"/>
          </p:nvPr>
        </p:nvSpPr>
        <p:spPr>
          <a:xfrm>
            <a:off x="685800" y="3600450"/>
            <a:ext cx="7086600" cy="546100"/>
          </a:xfrm>
        </p:spPr>
        <p:txBody>
          <a:bodyPr/>
          <a:lstStyle/>
          <a:p>
            <a:pPr marL="342900" indent="-342900" algn="l" eaLnBrk="1" hangingPunct="1">
              <a:buFont typeface="Arial" panose="020B0604020202020204" pitchFamily="34" charset="0"/>
              <a:buChar char="•"/>
              <a:defRPr/>
            </a:pPr>
            <a:r>
              <a:rPr lang="sv-SE" altLang="sv-SE" sz="2400" dirty="0" smtClean="0">
                <a:solidFill>
                  <a:schemeClr val="tx1"/>
                </a:solidFill>
                <a:cs typeface="Arial" charset="0"/>
              </a:rPr>
              <a:t>Träffat Jonas på WSP (ordförande VBS)</a:t>
            </a:r>
          </a:p>
          <a:p>
            <a:pPr marL="342900" indent="-342900" algn="l" eaLnBrk="1" hangingPunct="1">
              <a:buFont typeface="Arial" panose="020B0604020202020204" pitchFamily="34" charset="0"/>
              <a:buChar char="•"/>
              <a:defRPr/>
            </a:pPr>
            <a:r>
              <a:rPr lang="sv-SE" altLang="sv-SE" sz="2400" dirty="0" smtClean="0">
                <a:solidFill>
                  <a:schemeClr val="tx1"/>
                </a:solidFill>
                <a:cs typeface="Arial" charset="0"/>
              </a:rPr>
              <a:t>Han pratat med de övriga och det finns intresse för att göra en gemensam aktivitet på mässan!</a:t>
            </a:r>
          </a:p>
          <a:p>
            <a:pPr marL="342900" indent="-342900" algn="l" eaLnBrk="1" hangingPunct="1">
              <a:buFont typeface="Arial" panose="020B0604020202020204" pitchFamily="34" charset="0"/>
              <a:buChar char="•"/>
              <a:defRPr/>
            </a:pPr>
            <a:r>
              <a:rPr lang="sv-SE" altLang="sv-SE" sz="2400" dirty="0" smtClean="0">
                <a:solidFill>
                  <a:schemeClr val="tx1"/>
                </a:solidFill>
                <a:cs typeface="Arial" charset="0"/>
              </a:rPr>
              <a:t>Ex. Möte/workshop eller liknande – avsluta med gemensamt seminarium i hallen.</a:t>
            </a:r>
          </a:p>
          <a:p>
            <a:pPr algn="l" eaLnBrk="1" hangingPunct="1">
              <a:defRPr/>
            </a:pPr>
            <a:endParaRPr lang="sv-SE" altLang="sv-SE" sz="2400" b="1" dirty="0" smtClean="0">
              <a:solidFill>
                <a:schemeClr val="tx1"/>
              </a:solidFill>
              <a:latin typeface="Arial" charset="0"/>
              <a:cs typeface="Arial" charset="0"/>
            </a:endParaRPr>
          </a:p>
        </p:txBody>
      </p:sp>
      <p:pic>
        <p:nvPicPr>
          <p:cNvPr id="22532" name="Bildobjekt 8"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22533" name="Bildobjekt 2" descr="ljus.jpg"/>
          <p:cNvPicPr>
            <a:picLocks noChangeAspect="1"/>
          </p:cNvPicPr>
          <p:nvPr/>
        </p:nvPicPr>
        <p:blipFill>
          <a:blip r:embed="rId3"/>
          <a:srcRect l="4861" t="2553" r="4723" b="80165"/>
          <a:stretch>
            <a:fillRect/>
          </a:stretch>
        </p:blipFill>
        <p:spPr bwMode="auto">
          <a:xfrm>
            <a:off x="-36513" y="-1588"/>
            <a:ext cx="9217026" cy="1246188"/>
          </a:xfrm>
          <a:prstGeom prst="rect">
            <a:avLst/>
          </a:prstGeom>
          <a:noFill/>
          <a:ln w="9525">
            <a:noFill/>
            <a:miter lim="800000"/>
            <a:headEnd/>
            <a:tailEnd/>
          </a:ln>
        </p:spPr>
      </p:pic>
      <p:pic>
        <p:nvPicPr>
          <p:cNvPr id="22534" name="Bildobjekt 8"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22535"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098550"/>
            <a:ext cx="7772400" cy="914400"/>
          </a:xfrm>
        </p:spPr>
        <p:txBody>
          <a:bodyPr rtlCol="0">
            <a:normAutofit/>
          </a:bodyPr>
          <a:lstStyle/>
          <a:p>
            <a:pPr algn="l" eaLnBrk="1" fontAlgn="auto" hangingPunct="1">
              <a:spcAft>
                <a:spcPts val="0"/>
              </a:spcAft>
              <a:defRPr/>
            </a:pPr>
            <a:r>
              <a:rPr lang="sv-SE" altLang="sv-SE" sz="4000" b="1" dirty="0">
                <a:solidFill>
                  <a:srgbClr val="77933C"/>
                </a:solidFill>
                <a:latin typeface="Arial" charset="0"/>
                <a:cs typeface="Arial" charset="0"/>
              </a:rPr>
              <a:t>Power </a:t>
            </a:r>
            <a:r>
              <a:rPr lang="sv-SE" altLang="sv-SE" sz="4000" b="1" dirty="0" err="1">
                <a:solidFill>
                  <a:srgbClr val="77933C"/>
                </a:solidFill>
                <a:latin typeface="Arial" charset="0"/>
                <a:cs typeface="Arial" charset="0"/>
              </a:rPr>
              <a:t>circle</a:t>
            </a:r>
            <a:r>
              <a:rPr lang="sv-SE" altLang="sv-SE" sz="4000" b="1" dirty="0">
                <a:solidFill>
                  <a:srgbClr val="77933C"/>
                </a:solidFill>
                <a:latin typeface="Arial" charset="0"/>
                <a:cs typeface="Arial" charset="0"/>
              </a:rPr>
              <a:t> summit</a:t>
            </a:r>
            <a:endParaRPr lang="sv-SE" sz="4000" b="1" dirty="0">
              <a:solidFill>
                <a:schemeClr val="accent5">
                  <a:lumMod val="75000"/>
                </a:schemeClr>
              </a:solidFill>
              <a:latin typeface="Arial"/>
              <a:ea typeface="+mj-ea"/>
              <a:cs typeface="Arial"/>
            </a:endParaRPr>
          </a:p>
        </p:txBody>
      </p:sp>
      <p:sp>
        <p:nvSpPr>
          <p:cNvPr id="16387" name="Underrubrik 2"/>
          <p:cNvSpPr>
            <a:spLocks noGrp="1"/>
          </p:cNvSpPr>
          <p:nvPr>
            <p:ph type="subTitle" idx="1"/>
          </p:nvPr>
        </p:nvSpPr>
        <p:spPr>
          <a:xfrm>
            <a:off x="685800" y="2286000"/>
            <a:ext cx="7086600" cy="1860550"/>
          </a:xfrm>
        </p:spPr>
        <p:txBody>
          <a:bodyPr/>
          <a:lstStyle/>
          <a:p>
            <a:pPr algn="l" eaLnBrk="1" hangingPunct="1">
              <a:defRPr/>
            </a:pPr>
            <a:r>
              <a:rPr lang="sv-SE" altLang="sv-SE" sz="1400" b="1" dirty="0">
                <a:solidFill>
                  <a:schemeClr val="tx1"/>
                </a:solidFill>
                <a:cs typeface="Arial" charset="0"/>
              </a:rPr>
              <a:t>Seminarier i november och maj!</a:t>
            </a:r>
          </a:p>
          <a:p>
            <a:pPr algn="l" eaLnBrk="1" hangingPunct="1">
              <a:defRPr/>
            </a:pPr>
            <a:r>
              <a:rPr lang="sv-SE" altLang="sv-SE" sz="1400" dirty="0">
                <a:solidFill>
                  <a:schemeClr val="tx1"/>
                </a:solidFill>
                <a:cs typeface="Arial" charset="0"/>
              </a:rPr>
              <a:t>Deltagande organisationer:</a:t>
            </a:r>
          </a:p>
          <a:p>
            <a:pPr marL="171450" indent="-171450" algn="l" eaLnBrk="1" hangingPunct="1">
              <a:buFont typeface="Arial" pitchFamily="34" charset="0"/>
              <a:buChar char="•"/>
              <a:defRPr/>
            </a:pPr>
            <a:r>
              <a:rPr lang="sv-SE" altLang="sv-SE" sz="1400" dirty="0">
                <a:solidFill>
                  <a:schemeClr val="tx1"/>
                </a:solidFill>
                <a:cs typeface="Arial" charset="0"/>
              </a:rPr>
              <a:t>Power </a:t>
            </a:r>
            <a:r>
              <a:rPr lang="sv-SE" altLang="sv-SE" sz="1400" dirty="0" err="1">
                <a:solidFill>
                  <a:schemeClr val="tx1"/>
                </a:solidFill>
                <a:cs typeface="Arial" charset="0"/>
              </a:rPr>
              <a:t>Circle</a:t>
            </a:r>
            <a:endParaRPr lang="sv-SE" altLang="sv-SE" sz="1400" dirty="0">
              <a:solidFill>
                <a:schemeClr val="tx1"/>
              </a:solidFill>
              <a:cs typeface="Arial" charset="0"/>
            </a:endParaRPr>
          </a:p>
          <a:p>
            <a:pPr marL="171450" indent="-171450" algn="l" eaLnBrk="1" hangingPunct="1">
              <a:buFont typeface="Arial" pitchFamily="34" charset="0"/>
              <a:buChar char="•"/>
              <a:defRPr/>
            </a:pPr>
            <a:r>
              <a:rPr lang="sv-SE" altLang="sv-SE" sz="1400" dirty="0" err="1">
                <a:solidFill>
                  <a:schemeClr val="tx1"/>
                </a:solidFill>
                <a:cs typeface="Arial" charset="0"/>
              </a:rPr>
              <a:t>Buisness</a:t>
            </a:r>
            <a:r>
              <a:rPr lang="sv-SE" altLang="sv-SE" sz="1400" dirty="0">
                <a:solidFill>
                  <a:schemeClr val="tx1"/>
                </a:solidFill>
                <a:cs typeface="Arial" charset="0"/>
              </a:rPr>
              <a:t> Region Göteborg</a:t>
            </a:r>
          </a:p>
          <a:p>
            <a:pPr marL="171450" indent="-171450" algn="l" eaLnBrk="1" hangingPunct="1">
              <a:buFont typeface="Arial" pitchFamily="34" charset="0"/>
              <a:buChar char="•"/>
              <a:defRPr/>
            </a:pPr>
            <a:r>
              <a:rPr lang="sv-SE" altLang="sv-SE" sz="1400" dirty="0">
                <a:solidFill>
                  <a:schemeClr val="tx1"/>
                </a:solidFill>
                <a:cs typeface="Arial" charset="0"/>
              </a:rPr>
              <a:t>Svenska Mässan</a:t>
            </a:r>
          </a:p>
          <a:p>
            <a:pPr marL="171450" indent="-171450" algn="l" eaLnBrk="1" hangingPunct="1">
              <a:buFont typeface="Arial" pitchFamily="34" charset="0"/>
              <a:buChar char="•"/>
              <a:defRPr/>
            </a:pPr>
            <a:r>
              <a:rPr lang="sv-SE" altLang="sv-SE" sz="1400" dirty="0">
                <a:solidFill>
                  <a:schemeClr val="tx1"/>
                </a:solidFill>
                <a:cs typeface="Arial" charset="0"/>
              </a:rPr>
              <a:t>Samordningsrådet för smarta elnät (regeringskansliet)</a:t>
            </a:r>
          </a:p>
          <a:p>
            <a:pPr marL="171450" indent="-171450" algn="l" eaLnBrk="1" hangingPunct="1">
              <a:buFont typeface="Arial" pitchFamily="34" charset="0"/>
              <a:buChar char="•"/>
              <a:defRPr/>
            </a:pPr>
            <a:r>
              <a:rPr lang="sv-SE" altLang="sv-SE" sz="1400" dirty="0">
                <a:solidFill>
                  <a:schemeClr val="tx1"/>
                </a:solidFill>
                <a:cs typeface="Arial" charset="0"/>
              </a:rPr>
              <a:t>Energimyndigheten</a:t>
            </a:r>
          </a:p>
          <a:p>
            <a:pPr marL="171450" indent="-171450" algn="l" eaLnBrk="1" hangingPunct="1">
              <a:buFont typeface="Arial" pitchFamily="34" charset="0"/>
              <a:buChar char="•"/>
              <a:defRPr/>
            </a:pPr>
            <a:r>
              <a:rPr lang="sv-SE" altLang="sv-SE" sz="1400" dirty="0">
                <a:solidFill>
                  <a:schemeClr val="tx1"/>
                </a:solidFill>
                <a:cs typeface="Arial" charset="0"/>
              </a:rPr>
              <a:t>Göteborg Energi</a:t>
            </a:r>
          </a:p>
          <a:p>
            <a:pPr marL="171450" indent="-171450" algn="l" eaLnBrk="1" hangingPunct="1">
              <a:buFont typeface="Arial" pitchFamily="34" charset="0"/>
              <a:buChar char="•"/>
              <a:defRPr/>
            </a:pPr>
            <a:r>
              <a:rPr lang="sv-SE" altLang="sv-SE" sz="1400" dirty="0">
                <a:solidFill>
                  <a:schemeClr val="tx1"/>
                </a:solidFill>
                <a:cs typeface="Arial" charset="0"/>
              </a:rPr>
              <a:t>Chalmers</a:t>
            </a:r>
          </a:p>
          <a:p>
            <a:pPr marL="171450" indent="-171450" algn="l" eaLnBrk="1" hangingPunct="1">
              <a:buFont typeface="Arial" pitchFamily="34" charset="0"/>
              <a:buChar char="•"/>
              <a:defRPr/>
            </a:pPr>
            <a:r>
              <a:rPr lang="sv-SE" altLang="sv-SE" sz="1400" dirty="0">
                <a:solidFill>
                  <a:schemeClr val="tx1"/>
                </a:solidFill>
                <a:cs typeface="Arial" charset="0"/>
              </a:rPr>
              <a:t>Svensk Energi</a:t>
            </a:r>
            <a:r>
              <a:rPr lang="sv-SE" altLang="sv-SE" sz="1400" dirty="0" smtClean="0">
                <a:solidFill>
                  <a:schemeClr val="tx1"/>
                </a:solidFill>
                <a:cs typeface="Arial" charset="0"/>
              </a:rPr>
              <a:t>?</a:t>
            </a:r>
          </a:p>
          <a:p>
            <a:pPr marL="171450" indent="-171450" algn="l" eaLnBrk="1" hangingPunct="1">
              <a:buFont typeface="Arial" pitchFamily="34" charset="0"/>
              <a:buChar char="•"/>
              <a:defRPr/>
            </a:pPr>
            <a:endParaRPr lang="sv-SE" altLang="sv-SE" sz="1400" dirty="0">
              <a:solidFill>
                <a:schemeClr val="tx1"/>
              </a:solidFill>
              <a:cs typeface="Arial" charset="0"/>
            </a:endParaRPr>
          </a:p>
          <a:p>
            <a:pPr algn="l" eaLnBrk="1" hangingPunct="1">
              <a:defRPr/>
            </a:pPr>
            <a:r>
              <a:rPr lang="sv-SE" altLang="sv-SE" sz="1400" b="1" dirty="0" smtClean="0">
                <a:solidFill>
                  <a:schemeClr val="tx1"/>
                </a:solidFill>
                <a:cs typeface="Arial" charset="0"/>
              </a:rPr>
              <a:t>Samlar Industrin, Kraftbolagen och fastighetsägarna!</a:t>
            </a:r>
          </a:p>
          <a:p>
            <a:pPr algn="l" eaLnBrk="1" hangingPunct="1">
              <a:defRPr/>
            </a:pPr>
            <a:r>
              <a:rPr lang="sv-SE" altLang="sv-SE" sz="1400" b="1" dirty="0" smtClean="0">
                <a:solidFill>
                  <a:schemeClr val="tx1"/>
                </a:solidFill>
                <a:cs typeface="Arial" charset="0"/>
              </a:rPr>
              <a:t>Rätt avsändare mot målgruppen!</a:t>
            </a:r>
            <a:endParaRPr lang="sv-SE" altLang="sv-SE" sz="1400" b="1" dirty="0">
              <a:solidFill>
                <a:schemeClr val="tx1"/>
              </a:solidFill>
              <a:cs typeface="Arial" charset="0"/>
            </a:endParaRPr>
          </a:p>
        </p:txBody>
      </p:sp>
      <p:pic>
        <p:nvPicPr>
          <p:cNvPr id="23556" name="Bildobjekt 7"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23557" name="Bildobjekt 2" descr="kraft.jpg"/>
          <p:cNvPicPr>
            <a:picLocks noChangeAspect="1"/>
          </p:cNvPicPr>
          <p:nvPr/>
        </p:nvPicPr>
        <p:blipFill>
          <a:blip r:embed="rId3"/>
          <a:srcRect l="4861" t="2553" r="4584" b="84290"/>
          <a:stretch>
            <a:fillRect/>
          </a:stretch>
        </p:blipFill>
        <p:spPr bwMode="auto">
          <a:xfrm>
            <a:off x="-57150" y="0"/>
            <a:ext cx="9237663" cy="949325"/>
          </a:xfrm>
          <a:prstGeom prst="rect">
            <a:avLst/>
          </a:prstGeom>
          <a:noFill/>
          <a:ln w="9525">
            <a:noFill/>
            <a:miter lim="800000"/>
            <a:headEnd/>
            <a:tailEnd/>
          </a:ln>
        </p:spPr>
      </p:pic>
      <p:pic>
        <p:nvPicPr>
          <p:cNvPr id="23558" name="Bildobjekt 7"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23559"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Underrubrik 2"/>
          <p:cNvSpPr>
            <a:spLocks noGrp="1"/>
          </p:cNvSpPr>
          <p:nvPr>
            <p:ph type="subTitle" idx="1"/>
          </p:nvPr>
        </p:nvSpPr>
        <p:spPr>
          <a:xfrm>
            <a:off x="685800" y="1168400"/>
            <a:ext cx="7086600" cy="2978150"/>
          </a:xfrm>
        </p:spPr>
        <p:txBody>
          <a:bodyPr/>
          <a:lstStyle/>
          <a:p>
            <a:pPr algn="l" eaLnBrk="1" hangingPunct="1">
              <a:spcBef>
                <a:spcPct val="0"/>
              </a:spcBef>
            </a:pPr>
            <a:r>
              <a:rPr lang="sv-SE" altLang="sv-SE" sz="1200" b="1" smtClean="0">
                <a:solidFill>
                  <a:schemeClr val="tx1"/>
                </a:solidFill>
              </a:rPr>
              <a:t>Power Circle AB;</a:t>
            </a:r>
          </a:p>
          <a:p>
            <a:pPr algn="l" eaLnBrk="1" hangingPunct="1">
              <a:spcBef>
                <a:spcPct val="0"/>
              </a:spcBef>
            </a:pPr>
            <a:r>
              <a:rPr lang="sv-SE" altLang="sv-SE" sz="1200" i="1" smtClean="0">
                <a:solidFill>
                  <a:schemeClr val="tx1"/>
                </a:solidFill>
              </a:rPr>
              <a:t>”Power Circle samlar viktiga aktörer kring framtidens energifrågor och hållbar användning av el. Vi står inför ett nytt energilandskap, med stora förändringar avseende både produktion och användning av el. Rätt hanterat erbjuder dessa förändringar stora möjligheter. Power Circle Summit är ett naturligt forum för oss att samla berörda beslutsfattare för diskussion om dessa spännande frågor.”</a:t>
            </a:r>
            <a:r>
              <a:rPr lang="sv-SE" altLang="sv-SE" sz="1200" smtClean="0">
                <a:solidFill>
                  <a:schemeClr val="tx1"/>
                </a:solidFill>
              </a:rPr>
              <a:t> Olle Johansson, vd Power Circle</a:t>
            </a:r>
          </a:p>
          <a:p>
            <a:pPr algn="l" eaLnBrk="1" hangingPunct="1">
              <a:spcBef>
                <a:spcPct val="0"/>
              </a:spcBef>
            </a:pPr>
            <a:endParaRPr lang="sv-SE" altLang="sv-SE" sz="1200" smtClean="0">
              <a:solidFill>
                <a:schemeClr val="tx1"/>
              </a:solidFill>
            </a:endParaRPr>
          </a:p>
          <a:p>
            <a:pPr algn="l" eaLnBrk="1" hangingPunct="1">
              <a:spcBef>
                <a:spcPct val="0"/>
              </a:spcBef>
            </a:pPr>
            <a:r>
              <a:rPr lang="sv-SE" altLang="sv-SE" sz="1200" b="1" smtClean="0">
                <a:solidFill>
                  <a:schemeClr val="tx1"/>
                </a:solidFill>
              </a:rPr>
              <a:t>Business Region Göteborg</a:t>
            </a:r>
          </a:p>
          <a:p>
            <a:pPr algn="l" eaLnBrk="1" hangingPunct="1">
              <a:spcBef>
                <a:spcPct val="0"/>
              </a:spcBef>
            </a:pPr>
            <a:r>
              <a:rPr lang="sv-SE" altLang="sv-SE" sz="1200" i="1" smtClean="0">
                <a:solidFill>
                  <a:schemeClr val="tx1"/>
                </a:solidFill>
              </a:rPr>
              <a:t>”Det är fantastiskt roligt att få välkomna Sveriges ledande personer inom energi- och fastighetsbranschen till Göteborg. Att strategiskt få angripa hållbarhetsutmaningen med framtidens innovativa lösningar känns stimulerande. Vi ser fram emot att lära oss massor och förhoppningsvis kan vi bjuda på en hel del utav våra egna initiativ inom till exempel hållbar stadsutveckling och elektrifiering av kollektivtrafik.” </a:t>
            </a:r>
            <a:r>
              <a:rPr lang="sv-SE" altLang="sv-SE" sz="1200" smtClean="0">
                <a:solidFill>
                  <a:schemeClr val="tx1"/>
                </a:solidFill>
              </a:rPr>
              <a:t>Lars Bern, Områdesansvarig Energi, Business Region Göteborg</a:t>
            </a:r>
          </a:p>
          <a:p>
            <a:pPr algn="l" eaLnBrk="1" hangingPunct="1">
              <a:spcBef>
                <a:spcPct val="0"/>
              </a:spcBef>
            </a:pPr>
            <a:endParaRPr lang="sv-SE" altLang="sv-SE" sz="1200" smtClean="0">
              <a:solidFill>
                <a:schemeClr val="tx1"/>
              </a:solidFill>
            </a:endParaRPr>
          </a:p>
          <a:p>
            <a:pPr algn="l" eaLnBrk="1" hangingPunct="1">
              <a:spcBef>
                <a:spcPct val="0"/>
              </a:spcBef>
            </a:pPr>
            <a:r>
              <a:rPr lang="sv-SE" altLang="sv-SE" sz="1200" b="1" smtClean="0">
                <a:solidFill>
                  <a:schemeClr val="tx1"/>
                </a:solidFill>
              </a:rPr>
              <a:t>Samordningsrådet för smarta elnät</a:t>
            </a:r>
          </a:p>
          <a:p>
            <a:pPr algn="l" eaLnBrk="1" hangingPunct="1">
              <a:spcBef>
                <a:spcPct val="0"/>
              </a:spcBef>
            </a:pPr>
            <a:r>
              <a:rPr lang="sv-SE" altLang="sv-SE" sz="1200" i="1" smtClean="0">
                <a:solidFill>
                  <a:schemeClr val="tx1"/>
                </a:solidFill>
              </a:rPr>
              <a:t>”Rådet har varit verksamt i knappt två år, och under den här tiden har vi märkt att det saknas en arena som både lyfter teknik- och marknadsutveckling. Ny teknik och hur den implementeras kommer att spela en nyckroll för den framtida hållbara energimarknaden. Konferensen öppnar bland annat upp för diskussioner om hur detta bör göras för att skapa nytta för alla inblandade aktörer. Så, när Power Circle kom med sin idé och dessutom erbjöd oss att vara en av årets temaansvariga kändes det helt rätt.”,</a:t>
            </a:r>
            <a:r>
              <a:rPr lang="sv-SE" altLang="sv-SE" sz="1200" smtClean="0">
                <a:solidFill>
                  <a:schemeClr val="tx1"/>
                </a:solidFill>
              </a:rPr>
              <a:t> Maria Khorsand, Vd för Sveriges Tekniska Forskningsinstitut och rådets ordförande.</a:t>
            </a:r>
          </a:p>
          <a:p>
            <a:pPr algn="l" eaLnBrk="1" hangingPunct="1">
              <a:spcBef>
                <a:spcPct val="0"/>
              </a:spcBef>
            </a:pPr>
            <a:endParaRPr lang="sv-SE" altLang="sv-SE" sz="1200" smtClean="0">
              <a:solidFill>
                <a:schemeClr val="tx1"/>
              </a:solidFill>
            </a:endParaRPr>
          </a:p>
          <a:p>
            <a:pPr algn="l" eaLnBrk="1" hangingPunct="1">
              <a:spcBef>
                <a:spcPct val="0"/>
              </a:spcBef>
            </a:pPr>
            <a:r>
              <a:rPr lang="sv-SE" altLang="sv-SE" sz="1200" b="1" smtClean="0">
                <a:solidFill>
                  <a:schemeClr val="tx1"/>
                </a:solidFill>
              </a:rPr>
              <a:t>Energimyndigheten; </a:t>
            </a:r>
          </a:p>
          <a:p>
            <a:pPr algn="l" eaLnBrk="1" hangingPunct="1">
              <a:spcBef>
                <a:spcPct val="0"/>
              </a:spcBef>
            </a:pPr>
            <a:r>
              <a:rPr lang="sv-SE" altLang="sv-SE" sz="1200" i="1" smtClean="0">
                <a:solidFill>
                  <a:schemeClr val="tx1"/>
                </a:solidFill>
              </a:rPr>
              <a:t>”Organisationens medverkan: Energimyndigheten satsar på att främja nya innovationer som kan bidra till ett hållbart energisystem. Detta kräver mötesplatser som är branschöverskridande som denna konferens.” </a:t>
            </a:r>
            <a:r>
              <a:rPr lang="sv-SE" altLang="sv-SE" sz="1200" smtClean="0">
                <a:solidFill>
                  <a:schemeClr val="tx1"/>
                </a:solidFill>
              </a:rPr>
              <a:t>Andreas Stubelius, affärsutvecklare Energimyndigheten</a:t>
            </a:r>
          </a:p>
          <a:p>
            <a:pPr algn="l" eaLnBrk="1" hangingPunct="1"/>
            <a:endParaRPr lang="sv-SE" altLang="sv-SE" sz="1200" b="1" smtClean="0">
              <a:solidFill>
                <a:schemeClr val="tx1"/>
              </a:solidFill>
              <a:cs typeface="Arial" charset="0"/>
            </a:endParaRPr>
          </a:p>
        </p:txBody>
      </p:sp>
      <p:pic>
        <p:nvPicPr>
          <p:cNvPr id="24579" name="Bildobjekt 7"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24580" name="Bildobjekt 2" descr="kraft.jpg"/>
          <p:cNvPicPr>
            <a:picLocks noChangeAspect="1"/>
          </p:cNvPicPr>
          <p:nvPr/>
        </p:nvPicPr>
        <p:blipFill>
          <a:blip r:embed="rId3"/>
          <a:srcRect l="4861" t="2553" r="4584" b="84290"/>
          <a:stretch>
            <a:fillRect/>
          </a:stretch>
        </p:blipFill>
        <p:spPr bwMode="auto">
          <a:xfrm>
            <a:off x="-57150" y="0"/>
            <a:ext cx="9237663" cy="949325"/>
          </a:xfrm>
          <a:prstGeom prst="rect">
            <a:avLst/>
          </a:prstGeom>
          <a:noFill/>
          <a:ln w="9525">
            <a:noFill/>
            <a:miter lim="800000"/>
            <a:headEnd/>
            <a:tailEnd/>
          </a:ln>
        </p:spPr>
      </p:pic>
      <p:pic>
        <p:nvPicPr>
          <p:cNvPr id="24581" name="Bildobjekt 7"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24582"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normAutofit/>
          </a:bodyPr>
          <a:lstStyle/>
          <a:p>
            <a:pPr algn="l" eaLnBrk="1" fontAlgn="auto" hangingPunct="1">
              <a:spcAft>
                <a:spcPts val="0"/>
              </a:spcAft>
              <a:defRPr/>
            </a:pPr>
            <a:r>
              <a:rPr lang="sv-SE" sz="4000" b="1" dirty="0">
                <a:solidFill>
                  <a:schemeClr val="accent5">
                    <a:lumMod val="75000"/>
                  </a:schemeClr>
                </a:solidFill>
                <a:latin typeface="Arial"/>
                <a:cs typeface="Arial"/>
              </a:rPr>
              <a:t>Scener/Seminarier</a:t>
            </a:r>
            <a:endParaRPr lang="sv-SE" sz="4000" b="1" dirty="0">
              <a:solidFill>
                <a:schemeClr val="accent5">
                  <a:lumMod val="75000"/>
                </a:schemeClr>
              </a:solidFill>
              <a:latin typeface="Arial"/>
              <a:ea typeface="+mj-ea"/>
              <a:cs typeface="Arial"/>
            </a:endParaRPr>
          </a:p>
        </p:txBody>
      </p:sp>
      <p:pic>
        <p:nvPicPr>
          <p:cNvPr id="25603"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25604"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25605"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25606"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26627"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26628"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26629"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pic>
        <p:nvPicPr>
          <p:cNvPr id="26630" name="Picture 9"/>
          <p:cNvPicPr>
            <a:picLocks noChangeAspect="1" noChangeArrowheads="1"/>
          </p:cNvPicPr>
          <p:nvPr/>
        </p:nvPicPr>
        <p:blipFill>
          <a:blip r:embed="rId6"/>
          <a:srcRect/>
          <a:stretch>
            <a:fillRect/>
          </a:stretch>
        </p:blipFill>
        <p:spPr bwMode="auto">
          <a:xfrm>
            <a:off x="85725" y="1147763"/>
            <a:ext cx="8972550" cy="4562475"/>
          </a:xfrm>
          <a:prstGeom prst="rect">
            <a:avLst/>
          </a:prstGeom>
          <a:noFill/>
          <a:ln w="9525">
            <a:noFill/>
            <a:miter lim="800000"/>
            <a:headEnd/>
            <a:tailEnd/>
          </a:ln>
        </p:spPr>
      </p:pic>
      <p:sp>
        <p:nvSpPr>
          <p:cNvPr id="9" name="Rektangel 8"/>
          <p:cNvSpPr/>
          <p:nvPr/>
        </p:nvSpPr>
        <p:spPr>
          <a:xfrm>
            <a:off x="2520950" y="3317875"/>
            <a:ext cx="317500" cy="4953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
        <p:nvSpPr>
          <p:cNvPr id="10" name="textruta 9"/>
          <p:cNvSpPr txBox="1"/>
          <p:nvPr/>
        </p:nvSpPr>
        <p:spPr>
          <a:xfrm>
            <a:off x="1800225" y="3857625"/>
            <a:ext cx="1984375" cy="460375"/>
          </a:xfrm>
          <a:prstGeom prst="rect">
            <a:avLst/>
          </a:prstGeom>
          <a:noFill/>
        </p:spPr>
        <p:txBody>
          <a:bodyPr>
            <a:spAutoFit/>
          </a:bodyPr>
          <a:lstStyle/>
          <a:p>
            <a:pPr>
              <a:defRPr/>
            </a:pPr>
            <a:r>
              <a:rPr lang="sv-SE" sz="2400" b="1" dirty="0">
                <a:latin typeface="+mn-lt"/>
              </a:rPr>
              <a:t>Forum för EL</a:t>
            </a:r>
          </a:p>
        </p:txBody>
      </p:sp>
      <p:sp>
        <p:nvSpPr>
          <p:cNvPr id="11" name="Rektangel 10"/>
          <p:cNvSpPr/>
          <p:nvPr/>
        </p:nvSpPr>
        <p:spPr>
          <a:xfrm>
            <a:off x="6103938" y="4435475"/>
            <a:ext cx="384175" cy="30638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
        <p:nvSpPr>
          <p:cNvPr id="12" name="textruta 11"/>
          <p:cNvSpPr txBox="1"/>
          <p:nvPr/>
        </p:nvSpPr>
        <p:spPr>
          <a:xfrm>
            <a:off x="4987925" y="4840288"/>
            <a:ext cx="2616200" cy="460375"/>
          </a:xfrm>
          <a:prstGeom prst="rect">
            <a:avLst/>
          </a:prstGeom>
          <a:noFill/>
        </p:spPr>
        <p:txBody>
          <a:bodyPr>
            <a:spAutoFit/>
          </a:bodyPr>
          <a:lstStyle/>
          <a:p>
            <a:pPr>
              <a:defRPr/>
            </a:pPr>
            <a:r>
              <a:rPr lang="sv-SE" sz="2400" b="1" dirty="0">
                <a:latin typeface="+mn-lt"/>
              </a:rPr>
              <a:t>Forum för KRAFT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27651"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27652"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27653"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pic>
        <p:nvPicPr>
          <p:cNvPr id="27654" name="Picture 8"/>
          <p:cNvPicPr>
            <a:picLocks noChangeAspect="1" noChangeArrowheads="1"/>
          </p:cNvPicPr>
          <p:nvPr/>
        </p:nvPicPr>
        <p:blipFill>
          <a:blip r:embed="rId6"/>
          <a:srcRect/>
          <a:stretch>
            <a:fillRect/>
          </a:stretch>
        </p:blipFill>
        <p:spPr bwMode="auto">
          <a:xfrm>
            <a:off x="479425" y="379413"/>
            <a:ext cx="8067675" cy="5772150"/>
          </a:xfrm>
          <a:prstGeom prst="rect">
            <a:avLst/>
          </a:prstGeom>
          <a:noFill/>
          <a:ln w="9525">
            <a:noFill/>
            <a:miter lim="800000"/>
            <a:headEnd/>
            <a:tailEnd/>
          </a:ln>
        </p:spPr>
      </p:pic>
      <p:sp>
        <p:nvSpPr>
          <p:cNvPr id="9" name="Rektangel 8"/>
          <p:cNvSpPr/>
          <p:nvPr/>
        </p:nvSpPr>
        <p:spPr>
          <a:xfrm>
            <a:off x="7119938" y="3405188"/>
            <a:ext cx="292100" cy="40798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
        <p:nvSpPr>
          <p:cNvPr id="27656" name="textruta 1"/>
          <p:cNvSpPr txBox="1">
            <a:spLocks noChangeArrowheads="1"/>
          </p:cNvSpPr>
          <p:nvPr/>
        </p:nvSpPr>
        <p:spPr bwMode="auto">
          <a:xfrm>
            <a:off x="6386513" y="3813175"/>
            <a:ext cx="1781175" cy="369888"/>
          </a:xfrm>
          <a:prstGeom prst="rect">
            <a:avLst/>
          </a:prstGeom>
          <a:noFill/>
          <a:ln w="9525">
            <a:noFill/>
            <a:miter lim="800000"/>
            <a:headEnd/>
            <a:tailEnd/>
          </a:ln>
        </p:spPr>
        <p:txBody>
          <a:bodyPr>
            <a:spAutoFit/>
          </a:bodyPr>
          <a:lstStyle/>
          <a:p>
            <a:r>
              <a:rPr lang="sv-SE" altLang="sv-SE" b="1"/>
              <a:t>Forum för LJUS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Bildobjekt 12" descr="elfack.jpg"/>
          <p:cNvPicPr>
            <a:picLocks noChangeAspect="1"/>
          </p:cNvPicPr>
          <p:nvPr/>
        </p:nvPicPr>
        <p:blipFill>
          <a:blip r:embed="rId3"/>
          <a:srcRect/>
          <a:stretch>
            <a:fillRect/>
          </a:stretch>
        </p:blipFill>
        <p:spPr bwMode="auto">
          <a:xfrm>
            <a:off x="3587750" y="2743200"/>
            <a:ext cx="1828800" cy="927100"/>
          </a:xfrm>
          <a:prstGeom prst="rect">
            <a:avLst/>
          </a:prstGeom>
          <a:noFill/>
          <a:ln w="9525">
            <a:noFill/>
            <a:miter lim="800000"/>
            <a:headEnd/>
            <a:tailEnd/>
          </a:ln>
        </p:spPr>
      </p:pic>
      <p:sp>
        <p:nvSpPr>
          <p:cNvPr id="28675" name="Ellips 11"/>
          <p:cNvSpPr>
            <a:spLocks noChangeArrowheads="1"/>
          </p:cNvSpPr>
          <p:nvPr/>
        </p:nvSpPr>
        <p:spPr bwMode="auto">
          <a:xfrm>
            <a:off x="5205413" y="838200"/>
            <a:ext cx="3376612" cy="1676400"/>
          </a:xfrm>
          <a:prstGeom prst="wedgeEllipseCallout">
            <a:avLst>
              <a:gd name="adj1" fmla="val -37500"/>
              <a:gd name="adj2" fmla="val 64773"/>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28676" name="Ellips 15"/>
          <p:cNvSpPr>
            <a:spLocks noChangeArrowheads="1"/>
          </p:cNvSpPr>
          <p:nvPr/>
        </p:nvSpPr>
        <p:spPr bwMode="auto">
          <a:xfrm>
            <a:off x="422275" y="762000"/>
            <a:ext cx="4149725" cy="1676400"/>
          </a:xfrm>
          <a:prstGeom prst="wedgeEllipseCallout">
            <a:avLst>
              <a:gd name="adj1" fmla="val 37565"/>
              <a:gd name="adj2" fmla="val 60227"/>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28677" name="Ellips 16"/>
          <p:cNvSpPr>
            <a:spLocks noChangeArrowheads="1"/>
          </p:cNvSpPr>
          <p:nvPr/>
        </p:nvSpPr>
        <p:spPr bwMode="auto">
          <a:xfrm>
            <a:off x="0" y="2514600"/>
            <a:ext cx="3376613" cy="1828800"/>
          </a:xfrm>
          <a:prstGeom prst="wedgeEllipseCallout">
            <a:avLst>
              <a:gd name="adj1" fmla="val 53819"/>
              <a:gd name="adj2" fmla="val -1894"/>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28678" name="Ellips 17"/>
          <p:cNvSpPr>
            <a:spLocks noChangeArrowheads="1"/>
          </p:cNvSpPr>
          <p:nvPr/>
        </p:nvSpPr>
        <p:spPr bwMode="auto">
          <a:xfrm>
            <a:off x="211138" y="4495800"/>
            <a:ext cx="3587750" cy="1981200"/>
          </a:xfrm>
          <a:prstGeom prst="wedgeEllipseCallout">
            <a:avLst>
              <a:gd name="adj1" fmla="val 61458"/>
              <a:gd name="adj2" fmla="val -78407"/>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28679" name="Ellips 18"/>
          <p:cNvSpPr>
            <a:spLocks noChangeArrowheads="1"/>
          </p:cNvSpPr>
          <p:nvPr/>
        </p:nvSpPr>
        <p:spPr bwMode="auto">
          <a:xfrm>
            <a:off x="3868738" y="4495800"/>
            <a:ext cx="3376612" cy="1676400"/>
          </a:xfrm>
          <a:prstGeom prst="wedgeEllipseCallout">
            <a:avLst>
              <a:gd name="adj1" fmla="val -23958"/>
              <a:gd name="adj2" fmla="val -76134"/>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28680" name="Ellips 19"/>
          <p:cNvSpPr>
            <a:spLocks noChangeArrowheads="1"/>
          </p:cNvSpPr>
          <p:nvPr/>
        </p:nvSpPr>
        <p:spPr bwMode="auto">
          <a:xfrm>
            <a:off x="5767388" y="2971800"/>
            <a:ext cx="3376612" cy="1676400"/>
          </a:xfrm>
          <a:prstGeom prst="wedgeEllipseCallout">
            <a:avLst>
              <a:gd name="adj1" fmla="val -54861"/>
              <a:gd name="adj2" fmla="val -38259"/>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28681" name="Rectangle 2"/>
          <p:cNvSpPr>
            <a:spLocks noChangeArrowheads="1"/>
          </p:cNvSpPr>
          <p:nvPr/>
        </p:nvSpPr>
        <p:spPr bwMode="auto">
          <a:xfrm>
            <a:off x="0" y="76200"/>
            <a:ext cx="9144000" cy="701675"/>
          </a:xfrm>
          <a:prstGeom prst="rect">
            <a:avLst/>
          </a:prstGeom>
          <a:noFill/>
          <a:ln w="12700">
            <a:noFill/>
            <a:miter lim="800000"/>
            <a:headEnd/>
            <a:tailEnd/>
          </a:ln>
        </p:spPr>
        <p:txBody>
          <a:bodyPr>
            <a:spAutoFit/>
          </a:bodyPr>
          <a:lstStyle/>
          <a:p>
            <a:pPr algn="ctr"/>
            <a:r>
              <a:rPr lang="sv-SE" altLang="sv-SE" sz="4000" b="1">
                <a:solidFill>
                  <a:srgbClr val="000000"/>
                </a:solidFill>
                <a:latin typeface="Helvetica" pitchFamily="34" charset="0"/>
              </a:rPr>
              <a:t>Besökarnas röst:</a:t>
            </a:r>
            <a:endParaRPr lang="sv-SE" altLang="sv-SE" sz="2500">
              <a:solidFill>
                <a:srgbClr val="000000"/>
              </a:solidFill>
              <a:latin typeface="Helvetica" pitchFamily="34" charset="0"/>
            </a:endParaRPr>
          </a:p>
        </p:txBody>
      </p:sp>
      <p:sp>
        <p:nvSpPr>
          <p:cNvPr id="28682" name="textruta 3"/>
          <p:cNvSpPr txBox="1">
            <a:spLocks noChangeArrowheads="1"/>
          </p:cNvSpPr>
          <p:nvPr/>
        </p:nvSpPr>
        <p:spPr bwMode="auto">
          <a:xfrm>
            <a:off x="5978525" y="6119813"/>
            <a:ext cx="3165475" cy="738187"/>
          </a:xfrm>
          <a:prstGeom prst="rect">
            <a:avLst/>
          </a:prstGeom>
          <a:noFill/>
          <a:ln w="9525">
            <a:noFill/>
            <a:miter lim="800000"/>
            <a:headEnd/>
            <a:tailEnd/>
          </a:ln>
        </p:spPr>
        <p:txBody>
          <a:bodyPr>
            <a:spAutoFit/>
          </a:bodyPr>
          <a:lstStyle/>
          <a:p>
            <a:pPr algn="ctr"/>
            <a:r>
              <a:rPr lang="sv-SE" altLang="sv-SE" sz="1400" i="1">
                <a:solidFill>
                  <a:srgbClr val="000000"/>
                </a:solidFill>
                <a:latin typeface="Helvetica" pitchFamily="34" charset="0"/>
              </a:rPr>
              <a:t>Fråga: Vilka ämnen eller talare är du intresserad av att lyssna på under seminarierna på Elfack 2015? </a:t>
            </a:r>
          </a:p>
        </p:txBody>
      </p:sp>
      <p:sp>
        <p:nvSpPr>
          <p:cNvPr id="28683" name="textruta 4"/>
          <p:cNvSpPr txBox="1">
            <a:spLocks noChangeArrowheads="1"/>
          </p:cNvSpPr>
          <p:nvPr/>
        </p:nvSpPr>
        <p:spPr bwMode="auto">
          <a:xfrm>
            <a:off x="422275" y="1143000"/>
            <a:ext cx="3797300" cy="984250"/>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1. Elektriska övertoner och påverkan på elnät</a:t>
            </a:r>
          </a:p>
          <a:p>
            <a:pPr algn="r"/>
            <a:r>
              <a:rPr lang="sv-SE" altLang="sv-SE" sz="1400" i="1">
                <a:solidFill>
                  <a:srgbClr val="000000"/>
                </a:solidFill>
                <a:latin typeface="Arial" charset="0"/>
              </a:rPr>
              <a:t>2. Vind, vatten och solkraft som energislag</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ELKONSULT</a:t>
            </a:r>
          </a:p>
          <a:p>
            <a:pPr algn="r"/>
            <a:r>
              <a:rPr lang="sv-SE" altLang="sv-SE" sz="1000">
                <a:solidFill>
                  <a:srgbClr val="000000"/>
                </a:solidFill>
                <a:latin typeface="Arial" charset="0"/>
              </a:rPr>
              <a:t>STOCKHOLM</a:t>
            </a:r>
          </a:p>
        </p:txBody>
      </p:sp>
      <p:sp>
        <p:nvSpPr>
          <p:cNvPr id="28684" name="textruta 6"/>
          <p:cNvSpPr txBox="1">
            <a:spLocks noChangeArrowheads="1"/>
          </p:cNvSpPr>
          <p:nvPr/>
        </p:nvSpPr>
        <p:spPr bwMode="auto">
          <a:xfrm>
            <a:off x="0" y="2971800"/>
            <a:ext cx="3024188" cy="1138238"/>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Infrastruktur kring elbilsladdning i stor skala.</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FASTIGHETSFÖRVALTARE</a:t>
            </a:r>
          </a:p>
          <a:p>
            <a:pPr algn="r"/>
            <a:r>
              <a:rPr lang="sv-SE" altLang="sv-SE" sz="1000">
                <a:solidFill>
                  <a:srgbClr val="000000"/>
                </a:solidFill>
                <a:latin typeface="Arial" charset="0"/>
              </a:rPr>
              <a:t>FASTIGHETSFÖRVALTNING</a:t>
            </a:r>
          </a:p>
          <a:p>
            <a:pPr algn="r"/>
            <a:r>
              <a:rPr lang="sv-SE" altLang="sv-SE" sz="1000">
                <a:solidFill>
                  <a:srgbClr val="000000"/>
                </a:solidFill>
                <a:latin typeface="Arial" charset="0"/>
              </a:rPr>
              <a:t>VÄSTRA FRÖLUNDA</a:t>
            </a:r>
          </a:p>
        </p:txBody>
      </p:sp>
      <p:sp>
        <p:nvSpPr>
          <p:cNvPr id="28685" name="textruta 7"/>
          <p:cNvSpPr txBox="1">
            <a:spLocks noChangeArrowheads="1"/>
          </p:cNvSpPr>
          <p:nvPr/>
        </p:nvSpPr>
        <p:spPr bwMode="auto">
          <a:xfrm>
            <a:off x="5205413" y="3505200"/>
            <a:ext cx="3024187" cy="769938"/>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Kjell Jansson</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FÖRETAGSLEDNING</a:t>
            </a:r>
            <a:br>
              <a:rPr lang="sv-SE" altLang="sv-SE" sz="1000">
                <a:solidFill>
                  <a:srgbClr val="000000"/>
                </a:solidFill>
                <a:latin typeface="Arial" charset="0"/>
              </a:rPr>
            </a:br>
            <a:r>
              <a:rPr lang="sv-SE" altLang="sv-SE" sz="1000">
                <a:solidFill>
                  <a:srgbClr val="000000"/>
                </a:solidFill>
                <a:latin typeface="Arial" charset="0"/>
              </a:rPr>
              <a:t>TRELLEBORG KOMMUN</a:t>
            </a:r>
          </a:p>
        </p:txBody>
      </p:sp>
      <p:sp>
        <p:nvSpPr>
          <p:cNvPr id="28686" name="textruta 8"/>
          <p:cNvSpPr txBox="1">
            <a:spLocks noChangeArrowheads="1"/>
          </p:cNvSpPr>
          <p:nvPr/>
        </p:nvSpPr>
        <p:spPr bwMode="auto">
          <a:xfrm>
            <a:off x="352425" y="4832350"/>
            <a:ext cx="2952750" cy="1631950"/>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Hur allmän elbehörighet kommer att se ut i Sverige och hur de ska kunna integreras med ett europeiskt perspektiv och samarbete.</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INDUSTRI</a:t>
            </a:r>
          </a:p>
          <a:p>
            <a:pPr algn="r"/>
            <a:r>
              <a:rPr lang="sv-SE" altLang="sv-SE" sz="1000">
                <a:solidFill>
                  <a:srgbClr val="000000"/>
                </a:solidFill>
                <a:latin typeface="Arial" charset="0"/>
              </a:rPr>
              <a:t>LUND</a:t>
            </a:r>
          </a:p>
        </p:txBody>
      </p:sp>
      <p:sp>
        <p:nvSpPr>
          <p:cNvPr id="28687" name="textruta 9"/>
          <p:cNvSpPr txBox="1">
            <a:spLocks noChangeArrowheads="1"/>
          </p:cNvSpPr>
          <p:nvPr/>
        </p:nvSpPr>
        <p:spPr bwMode="auto">
          <a:xfrm>
            <a:off x="3727450" y="4940300"/>
            <a:ext cx="3095625" cy="1384300"/>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Belysning och belysningsstyrning</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ELEKTRIKER</a:t>
            </a:r>
          </a:p>
          <a:p>
            <a:pPr algn="r"/>
            <a:r>
              <a:rPr lang="sv-SE" altLang="sv-SE" sz="1000">
                <a:solidFill>
                  <a:srgbClr val="000000"/>
                </a:solidFill>
                <a:latin typeface="Arial" charset="0"/>
              </a:rPr>
              <a:t>EL- O BYGGNADSINSTALLATIONER</a:t>
            </a:r>
          </a:p>
          <a:p>
            <a:pPr algn="r"/>
            <a:r>
              <a:rPr lang="sv-SE" altLang="sv-SE" sz="1000">
                <a:solidFill>
                  <a:srgbClr val="000000"/>
                </a:solidFill>
                <a:latin typeface="Arial" charset="0"/>
              </a:rPr>
              <a:t>KÅLLERED</a:t>
            </a:r>
          </a:p>
          <a:p>
            <a:pPr algn="r"/>
            <a:endParaRPr lang="sv-SE" altLang="sv-SE" sz="1000">
              <a:solidFill>
                <a:srgbClr val="000000"/>
              </a:solidFill>
              <a:latin typeface="Arial" charset="0"/>
            </a:endParaRPr>
          </a:p>
          <a:p>
            <a:pPr algn="r"/>
            <a:endParaRPr lang="sv-SE" altLang="sv-SE" sz="1000">
              <a:solidFill>
                <a:srgbClr val="000000"/>
              </a:solidFill>
              <a:latin typeface="Arial" charset="0"/>
            </a:endParaRPr>
          </a:p>
          <a:p>
            <a:pPr algn="r"/>
            <a:endParaRPr lang="sv-SE" altLang="sv-SE" sz="1000">
              <a:solidFill>
                <a:srgbClr val="000000"/>
              </a:solidFill>
              <a:latin typeface="Arial" charset="0"/>
            </a:endParaRPr>
          </a:p>
        </p:txBody>
      </p:sp>
      <p:sp>
        <p:nvSpPr>
          <p:cNvPr id="28688" name="textruta 5"/>
          <p:cNvSpPr txBox="1">
            <a:spLocks noChangeArrowheads="1"/>
          </p:cNvSpPr>
          <p:nvPr/>
        </p:nvSpPr>
        <p:spPr bwMode="auto">
          <a:xfrm>
            <a:off x="4852988" y="1143000"/>
            <a:ext cx="3024187" cy="923925"/>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Energibesparing</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ELEKTRIKER</a:t>
            </a:r>
          </a:p>
          <a:p>
            <a:pPr algn="r"/>
            <a:r>
              <a:rPr lang="sv-SE" altLang="sv-SE" sz="1000">
                <a:solidFill>
                  <a:srgbClr val="000000"/>
                </a:solidFill>
                <a:latin typeface="Arial" charset="0"/>
              </a:rPr>
              <a:t>EL- O BYGGNADSINSTALLATIONER</a:t>
            </a:r>
          </a:p>
          <a:p>
            <a:pPr algn="r"/>
            <a:r>
              <a:rPr lang="sv-SE" altLang="sv-SE" sz="1000">
                <a:solidFill>
                  <a:srgbClr val="000000"/>
                </a:solidFill>
                <a:latin typeface="Arial" charset="0"/>
              </a:rPr>
              <a:t>SUNNE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normAutofit/>
          </a:bodyPr>
          <a:lstStyle/>
          <a:p>
            <a:pPr algn="l" eaLnBrk="1" fontAlgn="auto" hangingPunct="1">
              <a:spcAft>
                <a:spcPts val="0"/>
              </a:spcAft>
              <a:defRPr/>
            </a:pPr>
            <a:r>
              <a:rPr lang="sv-SE" sz="4000" b="1" dirty="0">
                <a:solidFill>
                  <a:schemeClr val="accent5">
                    <a:lumMod val="75000"/>
                  </a:schemeClr>
                </a:solidFill>
                <a:latin typeface="Arial"/>
                <a:cs typeface="Arial"/>
              </a:rPr>
              <a:t>Utbildningar</a:t>
            </a:r>
            <a:endParaRPr lang="sv-SE" sz="4000" b="1" dirty="0">
              <a:solidFill>
                <a:schemeClr val="accent5">
                  <a:lumMod val="75000"/>
                </a:schemeClr>
              </a:solidFill>
              <a:latin typeface="Arial"/>
              <a:ea typeface="+mj-ea"/>
              <a:cs typeface="Arial"/>
            </a:endParaRPr>
          </a:p>
        </p:txBody>
      </p:sp>
      <p:sp>
        <p:nvSpPr>
          <p:cNvPr id="15363" name="Underrubrik 2"/>
          <p:cNvSpPr>
            <a:spLocks noGrp="1"/>
          </p:cNvSpPr>
          <p:nvPr>
            <p:ph type="subTitle" idx="1"/>
          </p:nvPr>
        </p:nvSpPr>
        <p:spPr>
          <a:xfrm>
            <a:off x="685800" y="3600450"/>
            <a:ext cx="7086600" cy="546100"/>
          </a:xfrm>
        </p:spPr>
        <p:txBody>
          <a:bodyPr/>
          <a:lstStyle/>
          <a:p>
            <a:pPr marL="171450" indent="-171450" algn="l" eaLnBrk="1" hangingPunct="1">
              <a:buFont typeface="Arial" charset="0"/>
              <a:buChar char="•"/>
              <a:defRPr/>
            </a:pPr>
            <a:r>
              <a:rPr lang="sv-SE" altLang="sv-SE" sz="2400" dirty="0">
                <a:solidFill>
                  <a:schemeClr val="tx1"/>
                </a:solidFill>
                <a:cs typeface="Arial" charset="0"/>
              </a:rPr>
              <a:t>EIO</a:t>
            </a:r>
          </a:p>
          <a:p>
            <a:pPr marL="171450" indent="-171450" algn="l" eaLnBrk="1" hangingPunct="1">
              <a:buFont typeface="Arial" charset="0"/>
              <a:buChar char="•"/>
              <a:defRPr/>
            </a:pPr>
            <a:r>
              <a:rPr lang="sv-SE" altLang="sv-SE" sz="2400" dirty="0">
                <a:solidFill>
                  <a:schemeClr val="tx1"/>
                </a:solidFill>
                <a:cs typeface="Arial" charset="0"/>
              </a:rPr>
              <a:t>ELRÄTT</a:t>
            </a:r>
          </a:p>
          <a:p>
            <a:pPr marL="171450" indent="-171450" algn="l" eaLnBrk="1" hangingPunct="1">
              <a:buFont typeface="Arial" charset="0"/>
              <a:buChar char="•"/>
              <a:defRPr/>
            </a:pPr>
            <a:r>
              <a:rPr lang="sv-SE" altLang="sv-SE" sz="2400" dirty="0">
                <a:solidFill>
                  <a:schemeClr val="tx1"/>
                </a:solidFill>
                <a:cs typeface="Arial" charset="0"/>
              </a:rPr>
              <a:t>Finns det andra praktiska utbildningar som finns och som kan göras på mässan?</a:t>
            </a:r>
          </a:p>
          <a:p>
            <a:pPr algn="l" eaLnBrk="1" hangingPunct="1">
              <a:defRPr/>
            </a:pPr>
            <a:endParaRPr lang="sv-SE" altLang="sv-SE" sz="2400" dirty="0" smtClean="0">
              <a:solidFill>
                <a:schemeClr val="tx1"/>
              </a:solidFill>
              <a:latin typeface="Arial" charset="0"/>
              <a:cs typeface="Arial" charset="0"/>
            </a:endParaRPr>
          </a:p>
        </p:txBody>
      </p:sp>
      <p:pic>
        <p:nvPicPr>
          <p:cNvPr id="29700"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29701"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29702"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29703"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228600"/>
            <a:ext cx="9144000" cy="701675"/>
          </a:xfrm>
          <a:prstGeom prst="rect">
            <a:avLst/>
          </a:prstGeom>
          <a:noFill/>
          <a:ln w="12700">
            <a:noFill/>
            <a:miter lim="800000"/>
            <a:headEnd/>
            <a:tailEnd/>
          </a:ln>
        </p:spPr>
        <p:txBody>
          <a:bodyPr>
            <a:spAutoFit/>
          </a:bodyPr>
          <a:lstStyle/>
          <a:p>
            <a:pPr algn="ctr"/>
            <a:r>
              <a:rPr lang="sv-SE" altLang="sv-SE" sz="4000" b="1">
                <a:solidFill>
                  <a:srgbClr val="000000"/>
                </a:solidFill>
                <a:latin typeface="Helvetica" pitchFamily="34" charset="0"/>
              </a:rPr>
              <a:t>VAD ÄR INTRESSANT?</a:t>
            </a:r>
            <a:endParaRPr lang="sv-SE" altLang="sv-SE" sz="2500">
              <a:solidFill>
                <a:srgbClr val="000000"/>
              </a:solidFill>
              <a:latin typeface="Helvetica" pitchFamily="34" charset="0"/>
            </a:endParaRPr>
          </a:p>
        </p:txBody>
      </p:sp>
      <p:graphicFrame>
        <p:nvGraphicFramePr>
          <p:cNvPr id="30723" name="Object 2"/>
          <p:cNvGraphicFramePr>
            <a:graphicFrameLocks noChangeAspect="1"/>
          </p:cNvGraphicFramePr>
          <p:nvPr/>
        </p:nvGraphicFramePr>
        <p:xfrm>
          <a:off x="984250" y="1219200"/>
          <a:ext cx="6964363" cy="4667250"/>
        </p:xfrm>
        <a:graphic>
          <a:graphicData uri="http://schemas.openxmlformats.org/presentationml/2006/ole">
            <p:oleObj spid="_x0000_s30723" name="Diagram" r:id="rId4" imgW="10105957" imgH="6867435" progId="MSGraph.Chart.8">
              <p:embed followColorScheme="full"/>
            </p:oleObj>
          </a:graphicData>
        </a:graphic>
      </p:graphicFrame>
      <p:sp>
        <p:nvSpPr>
          <p:cNvPr id="30724" name="textruta 3"/>
          <p:cNvSpPr txBox="1">
            <a:spLocks noChangeArrowheads="1"/>
          </p:cNvSpPr>
          <p:nvPr/>
        </p:nvSpPr>
        <p:spPr bwMode="auto">
          <a:xfrm>
            <a:off x="0" y="5715000"/>
            <a:ext cx="9144000" cy="304800"/>
          </a:xfrm>
          <a:prstGeom prst="rect">
            <a:avLst/>
          </a:prstGeom>
          <a:noFill/>
          <a:ln w="9525">
            <a:noFill/>
            <a:miter lim="800000"/>
            <a:headEnd/>
            <a:tailEnd/>
          </a:ln>
        </p:spPr>
        <p:txBody>
          <a:bodyPr>
            <a:spAutoFit/>
          </a:bodyPr>
          <a:lstStyle/>
          <a:p>
            <a:pPr algn="ctr"/>
            <a:r>
              <a:rPr lang="sv-SE" altLang="sv-SE" sz="1400" i="1">
                <a:solidFill>
                  <a:srgbClr val="000000"/>
                </a:solidFill>
                <a:latin typeface="Helvetica" pitchFamily="34" charset="0"/>
              </a:rPr>
              <a:t>Fråga: Vad av följande är intressant för dig och ditt företag?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4099"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4100"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4101"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pic>
        <p:nvPicPr>
          <p:cNvPr id="4102" name="Picture 2"/>
          <p:cNvPicPr>
            <a:picLocks noChangeAspect="1" noChangeArrowheads="1"/>
          </p:cNvPicPr>
          <p:nvPr/>
        </p:nvPicPr>
        <p:blipFill>
          <a:blip r:embed="rId6"/>
          <a:srcRect/>
          <a:stretch>
            <a:fillRect/>
          </a:stretch>
        </p:blipFill>
        <p:spPr bwMode="auto">
          <a:xfrm>
            <a:off x="638175" y="804863"/>
            <a:ext cx="7867650"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Bildobjekt 12" descr="elfack.jpg"/>
          <p:cNvPicPr>
            <a:picLocks noChangeAspect="1"/>
          </p:cNvPicPr>
          <p:nvPr/>
        </p:nvPicPr>
        <p:blipFill>
          <a:blip r:embed="rId3"/>
          <a:srcRect/>
          <a:stretch>
            <a:fillRect/>
          </a:stretch>
        </p:blipFill>
        <p:spPr bwMode="auto">
          <a:xfrm>
            <a:off x="3587750" y="2743200"/>
            <a:ext cx="1828800" cy="927100"/>
          </a:xfrm>
          <a:prstGeom prst="rect">
            <a:avLst/>
          </a:prstGeom>
          <a:noFill/>
          <a:ln w="9525">
            <a:noFill/>
            <a:miter lim="800000"/>
            <a:headEnd/>
            <a:tailEnd/>
          </a:ln>
        </p:spPr>
      </p:pic>
      <p:sp>
        <p:nvSpPr>
          <p:cNvPr id="31747" name="Ellips 11"/>
          <p:cNvSpPr>
            <a:spLocks noChangeArrowheads="1"/>
          </p:cNvSpPr>
          <p:nvPr/>
        </p:nvSpPr>
        <p:spPr bwMode="auto">
          <a:xfrm>
            <a:off x="5205413" y="838200"/>
            <a:ext cx="3376612" cy="1676400"/>
          </a:xfrm>
          <a:prstGeom prst="wedgeEllipseCallout">
            <a:avLst>
              <a:gd name="adj1" fmla="val -37500"/>
              <a:gd name="adj2" fmla="val 64773"/>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31748" name="Ellips 15"/>
          <p:cNvSpPr>
            <a:spLocks noChangeArrowheads="1"/>
          </p:cNvSpPr>
          <p:nvPr/>
        </p:nvSpPr>
        <p:spPr bwMode="auto">
          <a:xfrm>
            <a:off x="422275" y="762000"/>
            <a:ext cx="4149725" cy="1676400"/>
          </a:xfrm>
          <a:prstGeom prst="wedgeEllipseCallout">
            <a:avLst>
              <a:gd name="adj1" fmla="val 37565"/>
              <a:gd name="adj2" fmla="val 60227"/>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31749" name="Ellips 16"/>
          <p:cNvSpPr>
            <a:spLocks noChangeArrowheads="1"/>
          </p:cNvSpPr>
          <p:nvPr/>
        </p:nvSpPr>
        <p:spPr bwMode="auto">
          <a:xfrm>
            <a:off x="0" y="2514600"/>
            <a:ext cx="3376613" cy="1676400"/>
          </a:xfrm>
          <a:prstGeom prst="wedgeEllipseCallout">
            <a:avLst>
              <a:gd name="adj1" fmla="val 53819"/>
              <a:gd name="adj2" fmla="val -1894"/>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31750" name="Ellips 17"/>
          <p:cNvSpPr>
            <a:spLocks noChangeArrowheads="1"/>
          </p:cNvSpPr>
          <p:nvPr/>
        </p:nvSpPr>
        <p:spPr bwMode="auto">
          <a:xfrm>
            <a:off x="211138" y="4495800"/>
            <a:ext cx="3376612" cy="1981200"/>
          </a:xfrm>
          <a:prstGeom prst="wedgeEllipseCallout">
            <a:avLst>
              <a:gd name="adj1" fmla="val 61458"/>
              <a:gd name="adj2" fmla="val -78407"/>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31751" name="Ellips 18"/>
          <p:cNvSpPr>
            <a:spLocks noChangeArrowheads="1"/>
          </p:cNvSpPr>
          <p:nvPr/>
        </p:nvSpPr>
        <p:spPr bwMode="auto">
          <a:xfrm>
            <a:off x="3868738" y="4495800"/>
            <a:ext cx="3376612" cy="1676400"/>
          </a:xfrm>
          <a:prstGeom prst="wedgeEllipseCallout">
            <a:avLst>
              <a:gd name="adj1" fmla="val -23958"/>
              <a:gd name="adj2" fmla="val -76134"/>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31752" name="Ellips 19"/>
          <p:cNvSpPr>
            <a:spLocks noChangeArrowheads="1"/>
          </p:cNvSpPr>
          <p:nvPr/>
        </p:nvSpPr>
        <p:spPr bwMode="auto">
          <a:xfrm>
            <a:off x="5767388" y="2971800"/>
            <a:ext cx="3376612" cy="1676400"/>
          </a:xfrm>
          <a:prstGeom prst="wedgeEllipseCallout">
            <a:avLst>
              <a:gd name="adj1" fmla="val -54861"/>
              <a:gd name="adj2" fmla="val -38259"/>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31753" name="Rectangle 2"/>
          <p:cNvSpPr>
            <a:spLocks noChangeArrowheads="1"/>
          </p:cNvSpPr>
          <p:nvPr/>
        </p:nvSpPr>
        <p:spPr bwMode="auto">
          <a:xfrm>
            <a:off x="0" y="0"/>
            <a:ext cx="9144000" cy="708025"/>
          </a:xfrm>
          <a:prstGeom prst="rect">
            <a:avLst/>
          </a:prstGeom>
          <a:noFill/>
          <a:ln w="12700">
            <a:noFill/>
            <a:miter lim="800000"/>
            <a:headEnd/>
            <a:tailEnd/>
          </a:ln>
        </p:spPr>
        <p:txBody>
          <a:bodyPr>
            <a:spAutoFit/>
          </a:bodyPr>
          <a:lstStyle/>
          <a:p>
            <a:pPr algn="ctr"/>
            <a:r>
              <a:rPr lang="sv-SE" altLang="sv-SE" sz="4000" b="1">
                <a:solidFill>
                  <a:srgbClr val="000000"/>
                </a:solidFill>
                <a:latin typeface="Helvetica" pitchFamily="34" charset="0"/>
              </a:rPr>
              <a:t>Besökarnas röst:</a:t>
            </a:r>
            <a:endParaRPr lang="sv-SE" altLang="sv-SE" sz="2500">
              <a:solidFill>
                <a:srgbClr val="000000"/>
              </a:solidFill>
              <a:latin typeface="Helvetica" pitchFamily="34" charset="0"/>
            </a:endParaRPr>
          </a:p>
        </p:txBody>
      </p:sp>
      <p:sp>
        <p:nvSpPr>
          <p:cNvPr id="31754" name="textruta 3"/>
          <p:cNvSpPr txBox="1">
            <a:spLocks noChangeArrowheads="1"/>
          </p:cNvSpPr>
          <p:nvPr/>
        </p:nvSpPr>
        <p:spPr bwMode="auto">
          <a:xfrm>
            <a:off x="6681788" y="6119813"/>
            <a:ext cx="2462212" cy="738187"/>
          </a:xfrm>
          <a:prstGeom prst="rect">
            <a:avLst/>
          </a:prstGeom>
          <a:noFill/>
          <a:ln w="9525">
            <a:noFill/>
            <a:miter lim="800000"/>
            <a:headEnd/>
            <a:tailEnd/>
          </a:ln>
        </p:spPr>
        <p:txBody>
          <a:bodyPr>
            <a:spAutoFit/>
          </a:bodyPr>
          <a:lstStyle/>
          <a:p>
            <a:pPr algn="ctr"/>
            <a:r>
              <a:rPr lang="sv-SE" altLang="sv-SE" sz="1400" i="1">
                <a:solidFill>
                  <a:srgbClr val="000000"/>
                </a:solidFill>
                <a:latin typeface="Helvetica" pitchFamily="34" charset="0"/>
              </a:rPr>
              <a:t>Fråga: Intresserad av utbildning – Inom vilka områden?</a:t>
            </a:r>
          </a:p>
        </p:txBody>
      </p:sp>
      <p:sp>
        <p:nvSpPr>
          <p:cNvPr id="31755" name="textruta 4"/>
          <p:cNvSpPr txBox="1">
            <a:spLocks noChangeArrowheads="1"/>
          </p:cNvSpPr>
          <p:nvPr/>
        </p:nvSpPr>
        <p:spPr bwMode="auto">
          <a:xfrm>
            <a:off x="561975" y="1066800"/>
            <a:ext cx="3025775" cy="1077913"/>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Energilagring/Distribution.</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FASTIGHETSFÖRVALTARE</a:t>
            </a:r>
          </a:p>
          <a:p>
            <a:pPr algn="r"/>
            <a:r>
              <a:rPr lang="sv-SE" altLang="sv-SE" sz="1000">
                <a:solidFill>
                  <a:srgbClr val="000000"/>
                </a:solidFill>
                <a:latin typeface="Arial" charset="0"/>
              </a:rPr>
              <a:t>FASTIGHETSFÖRVALTNING</a:t>
            </a:r>
          </a:p>
          <a:p>
            <a:pPr algn="r"/>
            <a:r>
              <a:rPr lang="sv-SE" altLang="sv-SE" sz="1000">
                <a:solidFill>
                  <a:srgbClr val="000000"/>
                </a:solidFill>
                <a:latin typeface="Arial" charset="0"/>
              </a:rPr>
              <a:t>VÄSTRA FRÖLUNDA</a:t>
            </a:r>
          </a:p>
          <a:p>
            <a:pPr algn="r"/>
            <a:endParaRPr lang="sv-SE" altLang="sv-SE" sz="1000">
              <a:solidFill>
                <a:srgbClr val="000000"/>
              </a:solidFill>
              <a:latin typeface="Arial" charset="0"/>
            </a:endParaRPr>
          </a:p>
        </p:txBody>
      </p:sp>
      <p:sp>
        <p:nvSpPr>
          <p:cNvPr id="31756" name="textruta 5"/>
          <p:cNvSpPr txBox="1">
            <a:spLocks noChangeArrowheads="1"/>
          </p:cNvSpPr>
          <p:nvPr/>
        </p:nvSpPr>
        <p:spPr bwMode="auto">
          <a:xfrm>
            <a:off x="5064125" y="1143000"/>
            <a:ext cx="3024188" cy="1077913"/>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Kortslutningsdimensionering.</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TEKNISK CHEF</a:t>
            </a:r>
          </a:p>
          <a:p>
            <a:pPr algn="r"/>
            <a:r>
              <a:rPr lang="sv-SE" altLang="sv-SE" sz="1000">
                <a:solidFill>
                  <a:srgbClr val="000000"/>
                </a:solidFill>
                <a:latin typeface="Arial" charset="0"/>
              </a:rPr>
              <a:t>UTBILDNING</a:t>
            </a:r>
          </a:p>
          <a:p>
            <a:pPr algn="r"/>
            <a:r>
              <a:rPr lang="sv-SE" altLang="sv-SE" sz="1000">
                <a:solidFill>
                  <a:srgbClr val="000000"/>
                </a:solidFill>
                <a:latin typeface="Arial" charset="0"/>
              </a:rPr>
              <a:t>VÄNERSBORG</a:t>
            </a:r>
          </a:p>
          <a:p>
            <a:pPr algn="r"/>
            <a:endParaRPr lang="sv-SE" altLang="sv-SE" sz="1000">
              <a:solidFill>
                <a:srgbClr val="000000"/>
              </a:solidFill>
              <a:latin typeface="Arial" charset="0"/>
            </a:endParaRPr>
          </a:p>
        </p:txBody>
      </p:sp>
      <p:sp>
        <p:nvSpPr>
          <p:cNvPr id="31757" name="textruta 6"/>
          <p:cNvSpPr txBox="1">
            <a:spLocks noChangeArrowheads="1"/>
          </p:cNvSpPr>
          <p:nvPr/>
        </p:nvSpPr>
        <p:spPr bwMode="auto">
          <a:xfrm>
            <a:off x="422275" y="2819400"/>
            <a:ext cx="2251075" cy="1231900"/>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Hybridanläggningar.</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ELKONSULT</a:t>
            </a:r>
          </a:p>
          <a:p>
            <a:pPr algn="r"/>
            <a:r>
              <a:rPr lang="sv-SE" altLang="sv-SE" sz="1000">
                <a:solidFill>
                  <a:srgbClr val="000000"/>
                </a:solidFill>
                <a:latin typeface="Arial" charset="0"/>
              </a:rPr>
              <a:t>EL- O BYGGNADSINSTALLATIONER</a:t>
            </a:r>
          </a:p>
          <a:p>
            <a:pPr algn="r"/>
            <a:r>
              <a:rPr lang="sv-SE" altLang="sv-SE" sz="1000">
                <a:solidFill>
                  <a:srgbClr val="000000"/>
                </a:solidFill>
                <a:latin typeface="Arial" charset="0"/>
              </a:rPr>
              <a:t>KARLSTAD</a:t>
            </a:r>
          </a:p>
          <a:p>
            <a:pPr algn="r"/>
            <a:endParaRPr lang="sv-SE" altLang="sv-SE" sz="1000">
              <a:solidFill>
                <a:srgbClr val="000000"/>
              </a:solidFill>
              <a:latin typeface="Arial" charset="0"/>
            </a:endParaRPr>
          </a:p>
        </p:txBody>
      </p:sp>
      <p:sp>
        <p:nvSpPr>
          <p:cNvPr id="31758" name="textruta 7"/>
          <p:cNvSpPr txBox="1">
            <a:spLocks noChangeArrowheads="1"/>
          </p:cNvSpPr>
          <p:nvPr/>
        </p:nvSpPr>
        <p:spPr bwMode="auto">
          <a:xfrm>
            <a:off x="5275263" y="3346450"/>
            <a:ext cx="3024187" cy="923925"/>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Belysning.</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ELEKTRIKER</a:t>
            </a:r>
          </a:p>
          <a:p>
            <a:pPr algn="r"/>
            <a:r>
              <a:rPr lang="sv-SE" altLang="sv-SE" sz="1000">
                <a:solidFill>
                  <a:srgbClr val="000000"/>
                </a:solidFill>
                <a:latin typeface="Arial" charset="0"/>
              </a:rPr>
              <a:t>EL- O BYGGNADSINSTALLATIONER</a:t>
            </a:r>
          </a:p>
          <a:p>
            <a:pPr algn="r"/>
            <a:r>
              <a:rPr lang="sv-SE" altLang="sv-SE" sz="1000">
                <a:solidFill>
                  <a:srgbClr val="000000"/>
                </a:solidFill>
                <a:latin typeface="Arial" charset="0"/>
              </a:rPr>
              <a:t>SIMLÅNGSDALEN</a:t>
            </a:r>
          </a:p>
        </p:txBody>
      </p:sp>
      <p:sp>
        <p:nvSpPr>
          <p:cNvPr id="31759" name="textruta 8"/>
          <p:cNvSpPr txBox="1">
            <a:spLocks noChangeArrowheads="1"/>
          </p:cNvSpPr>
          <p:nvPr/>
        </p:nvSpPr>
        <p:spPr bwMode="auto">
          <a:xfrm>
            <a:off x="422275" y="4876800"/>
            <a:ext cx="2462213" cy="1077913"/>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Föreskrifter och lagar.</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ELEKTRIKER</a:t>
            </a:r>
          </a:p>
          <a:p>
            <a:pPr algn="r"/>
            <a:r>
              <a:rPr lang="sv-SE" altLang="sv-SE" sz="1000">
                <a:solidFill>
                  <a:srgbClr val="000000"/>
                </a:solidFill>
                <a:latin typeface="Arial" charset="0"/>
              </a:rPr>
              <a:t>EL- O BYGGNADSINSTALLATIONER</a:t>
            </a:r>
          </a:p>
          <a:p>
            <a:pPr algn="r"/>
            <a:r>
              <a:rPr lang="sv-SE" altLang="sv-SE" sz="1000">
                <a:solidFill>
                  <a:srgbClr val="000000"/>
                </a:solidFill>
                <a:latin typeface="Arial" charset="0"/>
              </a:rPr>
              <a:t>GRÅBO</a:t>
            </a:r>
          </a:p>
          <a:p>
            <a:pPr algn="r"/>
            <a:endParaRPr lang="sv-SE" altLang="sv-SE" sz="1000">
              <a:solidFill>
                <a:srgbClr val="000000"/>
              </a:solidFill>
              <a:latin typeface="Arial" charset="0"/>
            </a:endParaRPr>
          </a:p>
        </p:txBody>
      </p:sp>
      <p:sp>
        <p:nvSpPr>
          <p:cNvPr id="31760" name="textruta 9"/>
          <p:cNvSpPr txBox="1">
            <a:spLocks noChangeArrowheads="1"/>
          </p:cNvSpPr>
          <p:nvPr/>
        </p:nvSpPr>
        <p:spPr bwMode="auto">
          <a:xfrm>
            <a:off x="4572000" y="4953000"/>
            <a:ext cx="1476375" cy="923925"/>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Smarta elnät.</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ELKONSULT</a:t>
            </a:r>
          </a:p>
          <a:p>
            <a:pPr algn="r"/>
            <a:r>
              <a:rPr lang="sv-SE" altLang="sv-SE" sz="1000">
                <a:solidFill>
                  <a:srgbClr val="000000"/>
                </a:solidFill>
                <a:latin typeface="Arial" charset="0"/>
              </a:rPr>
              <a:t>GÖTEBORG</a:t>
            </a:r>
          </a:p>
          <a:p>
            <a:pPr algn="r"/>
            <a:endParaRPr lang="sv-SE" altLang="sv-SE" sz="10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normAutofit/>
          </a:bodyPr>
          <a:lstStyle/>
          <a:p>
            <a:pPr algn="l" eaLnBrk="1" fontAlgn="auto" hangingPunct="1">
              <a:spcAft>
                <a:spcPts val="0"/>
              </a:spcAft>
              <a:defRPr/>
            </a:pPr>
            <a:r>
              <a:rPr lang="sv-SE" sz="4000" b="1" dirty="0" smtClean="0">
                <a:solidFill>
                  <a:schemeClr val="accent5">
                    <a:lumMod val="75000"/>
                  </a:schemeClr>
                </a:solidFill>
                <a:latin typeface="Arial"/>
                <a:cs typeface="Arial"/>
              </a:rPr>
              <a:t>Digitala </a:t>
            </a:r>
            <a:r>
              <a:rPr lang="sv-SE" sz="4000" b="1" dirty="0" err="1" smtClean="0">
                <a:solidFill>
                  <a:schemeClr val="accent5">
                    <a:lumMod val="75000"/>
                  </a:schemeClr>
                </a:solidFill>
                <a:latin typeface="Arial"/>
                <a:cs typeface="Arial"/>
              </a:rPr>
              <a:t>Elfack</a:t>
            </a:r>
            <a:endParaRPr lang="sv-SE" sz="4000" b="1" dirty="0">
              <a:solidFill>
                <a:schemeClr val="accent5">
                  <a:lumMod val="75000"/>
                </a:schemeClr>
              </a:solidFill>
              <a:latin typeface="Arial"/>
              <a:ea typeface="+mj-ea"/>
              <a:cs typeface="Arial"/>
            </a:endParaRPr>
          </a:p>
        </p:txBody>
      </p:sp>
      <p:pic>
        <p:nvPicPr>
          <p:cNvPr id="32771"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32772"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32773"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32774"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normAutofit/>
          </a:bodyPr>
          <a:lstStyle/>
          <a:p>
            <a:pPr algn="l" eaLnBrk="1" fontAlgn="auto" hangingPunct="1">
              <a:spcAft>
                <a:spcPts val="0"/>
              </a:spcAft>
              <a:defRPr/>
            </a:pPr>
            <a:r>
              <a:rPr lang="sv-SE" sz="4000" b="1" dirty="0" err="1">
                <a:solidFill>
                  <a:schemeClr val="accent5">
                    <a:lumMod val="75000"/>
                  </a:schemeClr>
                </a:solidFill>
                <a:latin typeface="Arial"/>
                <a:cs typeface="Arial"/>
              </a:rPr>
              <a:t>InvitePeople</a:t>
            </a:r>
            <a:endParaRPr lang="sv-SE" sz="4000" b="1" dirty="0">
              <a:solidFill>
                <a:schemeClr val="accent5">
                  <a:lumMod val="75000"/>
                </a:schemeClr>
              </a:solidFill>
              <a:latin typeface="Arial"/>
              <a:ea typeface="+mj-ea"/>
              <a:cs typeface="Arial"/>
            </a:endParaRPr>
          </a:p>
        </p:txBody>
      </p:sp>
      <p:pic>
        <p:nvPicPr>
          <p:cNvPr id="33795"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33796"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33797"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33798"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ruta 6"/>
          <p:cNvSpPr txBox="1">
            <a:spLocks noChangeArrowheads="1"/>
          </p:cNvSpPr>
          <p:nvPr/>
        </p:nvSpPr>
        <p:spPr bwMode="auto">
          <a:xfrm>
            <a:off x="179388" y="292100"/>
            <a:ext cx="3197225" cy="400050"/>
          </a:xfrm>
          <a:prstGeom prst="rect">
            <a:avLst/>
          </a:prstGeom>
          <a:noFill/>
          <a:ln w="9525">
            <a:noFill/>
            <a:miter lim="800000"/>
            <a:headEnd/>
            <a:tailEnd/>
          </a:ln>
        </p:spPr>
        <p:txBody>
          <a:bodyPr wrap="none">
            <a:spAutoFit/>
          </a:bodyPr>
          <a:lstStyle/>
          <a:p>
            <a:r>
              <a:rPr lang="sv-SE" altLang="sv-SE" sz="2000">
                <a:solidFill>
                  <a:schemeClr val="bg1"/>
                </a:solidFill>
                <a:latin typeface="Garamond" pitchFamily="18" charset="0"/>
                <a:cs typeface="Arial" charset="0"/>
              </a:rPr>
              <a:t>Socialt nätverk på Elfack 2015</a:t>
            </a:r>
          </a:p>
        </p:txBody>
      </p:sp>
      <p:sp>
        <p:nvSpPr>
          <p:cNvPr id="34819" name="textruta 1"/>
          <p:cNvSpPr txBox="1">
            <a:spLocks noChangeArrowheads="1"/>
          </p:cNvSpPr>
          <p:nvPr/>
        </p:nvSpPr>
        <p:spPr bwMode="auto">
          <a:xfrm>
            <a:off x="107950" y="6610350"/>
            <a:ext cx="752475" cy="246063"/>
          </a:xfrm>
          <a:prstGeom prst="rect">
            <a:avLst/>
          </a:prstGeom>
          <a:noFill/>
          <a:ln w="9525">
            <a:noFill/>
            <a:miter lim="800000"/>
            <a:headEnd/>
            <a:tailEnd/>
          </a:ln>
        </p:spPr>
        <p:txBody>
          <a:bodyPr wrap="none">
            <a:spAutoFit/>
          </a:bodyPr>
          <a:lstStyle/>
          <a:p>
            <a:r>
              <a:rPr lang="sv-SE" altLang="sv-SE" sz="1000">
                <a:latin typeface="Garamond" pitchFamily="18" charset="0"/>
              </a:rPr>
              <a:t>2014-05-06</a:t>
            </a:r>
          </a:p>
        </p:txBody>
      </p:sp>
      <p:pic>
        <p:nvPicPr>
          <p:cNvPr id="2051" name="Picture 3" descr="C:\Users\johli01\Desktop\Bilder\business-establishments-through-social-networkin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1942704"/>
            <a:ext cx="7620000" cy="3683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ruta 1"/>
          <p:cNvSpPr txBox="1">
            <a:spLocks noChangeArrowheads="1"/>
          </p:cNvSpPr>
          <p:nvPr/>
        </p:nvSpPr>
        <p:spPr bwMode="auto">
          <a:xfrm>
            <a:off x="-396875" y="1382713"/>
            <a:ext cx="5600700" cy="1938337"/>
          </a:xfrm>
          <a:prstGeom prst="rect">
            <a:avLst/>
          </a:prstGeom>
          <a:noFill/>
          <a:ln w="9525">
            <a:noFill/>
            <a:miter lim="800000"/>
            <a:headEnd/>
            <a:tailEnd/>
          </a:ln>
        </p:spPr>
        <p:txBody>
          <a:bodyPr>
            <a:spAutoFit/>
          </a:bodyPr>
          <a:lstStyle/>
          <a:p>
            <a:pPr marL="742950" lvl="1"/>
            <a:r>
              <a:rPr lang="sv-SE" altLang="sv-SE" sz="2000">
                <a:latin typeface="Garamond" pitchFamily="18" charset="0"/>
                <a:cs typeface="Arial" charset="0"/>
              </a:rPr>
              <a:t>Syftet med ett socialt nätverk för Elfack är att </a:t>
            </a:r>
            <a:r>
              <a:rPr lang="sv-SE" altLang="sv-SE" sz="2000" b="1">
                <a:latin typeface="Garamond" pitchFamily="18" charset="0"/>
                <a:cs typeface="Arial" charset="0"/>
              </a:rPr>
              <a:t>öka mervärdet för våra kunder </a:t>
            </a:r>
            <a:r>
              <a:rPr lang="sv-SE" altLang="sv-SE" sz="2000">
                <a:latin typeface="Garamond" pitchFamily="18" charset="0"/>
                <a:cs typeface="Arial" charset="0"/>
              </a:rPr>
              <a:t>via enkla verktyg för dialog, matchmaking och mötesbokning. Detta skapar ett högt engagemang </a:t>
            </a:r>
            <a:r>
              <a:rPr lang="sv-SE" altLang="sv-SE" sz="2000" b="1">
                <a:latin typeface="Garamond" pitchFamily="18" charset="0"/>
                <a:cs typeface="Arial" charset="0"/>
              </a:rPr>
              <a:t>före, under och efter </a:t>
            </a:r>
            <a:r>
              <a:rPr lang="sv-SE" altLang="sv-SE" sz="2000">
                <a:latin typeface="Garamond" pitchFamily="18" charset="0"/>
                <a:cs typeface="Arial" charset="0"/>
              </a:rPr>
              <a:t>mässan</a:t>
            </a:r>
          </a:p>
          <a:p>
            <a:pPr marL="742950" lvl="1"/>
            <a:endParaRPr lang="sv-SE" altLang="sv-SE" sz="2000">
              <a:latin typeface="Garamond" pitchFamily="18" charset="0"/>
              <a:cs typeface="Arial" charset="0"/>
            </a:endParaRPr>
          </a:p>
        </p:txBody>
      </p:sp>
      <p:sp>
        <p:nvSpPr>
          <p:cNvPr id="35843" name="textruta 6"/>
          <p:cNvSpPr txBox="1">
            <a:spLocks noChangeArrowheads="1"/>
          </p:cNvSpPr>
          <p:nvPr/>
        </p:nvSpPr>
        <p:spPr bwMode="auto">
          <a:xfrm>
            <a:off x="107950" y="6610350"/>
            <a:ext cx="752475" cy="246063"/>
          </a:xfrm>
          <a:prstGeom prst="rect">
            <a:avLst/>
          </a:prstGeom>
          <a:noFill/>
          <a:ln w="9525">
            <a:noFill/>
            <a:miter lim="800000"/>
            <a:headEnd/>
            <a:tailEnd/>
          </a:ln>
        </p:spPr>
        <p:txBody>
          <a:bodyPr wrap="none">
            <a:spAutoFit/>
          </a:bodyPr>
          <a:lstStyle/>
          <a:p>
            <a:r>
              <a:rPr lang="sv-SE" altLang="sv-SE" sz="1000">
                <a:latin typeface="Garamond" pitchFamily="18" charset="0"/>
              </a:rPr>
              <a:t>2014-05-06</a:t>
            </a:r>
          </a:p>
        </p:txBody>
      </p:sp>
      <p:sp>
        <p:nvSpPr>
          <p:cNvPr id="35844" name="textruta 6"/>
          <p:cNvSpPr txBox="1">
            <a:spLocks noChangeArrowheads="1"/>
          </p:cNvSpPr>
          <p:nvPr/>
        </p:nvSpPr>
        <p:spPr bwMode="auto">
          <a:xfrm>
            <a:off x="179388" y="292100"/>
            <a:ext cx="3197225" cy="400050"/>
          </a:xfrm>
          <a:prstGeom prst="rect">
            <a:avLst/>
          </a:prstGeom>
          <a:noFill/>
          <a:ln w="9525">
            <a:noFill/>
            <a:miter lim="800000"/>
            <a:headEnd/>
            <a:tailEnd/>
          </a:ln>
        </p:spPr>
        <p:txBody>
          <a:bodyPr wrap="none">
            <a:spAutoFit/>
          </a:bodyPr>
          <a:lstStyle/>
          <a:p>
            <a:r>
              <a:rPr lang="sv-SE" altLang="sv-SE" sz="2000">
                <a:solidFill>
                  <a:schemeClr val="bg1"/>
                </a:solidFill>
                <a:latin typeface="Garamond" pitchFamily="18" charset="0"/>
                <a:cs typeface="Arial" charset="0"/>
              </a:rPr>
              <a:t>Socialt nätverk på Elfack 2015</a:t>
            </a:r>
          </a:p>
        </p:txBody>
      </p:sp>
      <p:pic>
        <p:nvPicPr>
          <p:cNvPr id="12" name="Bildobjekt 11"/>
          <p:cNvPicPr>
            <a:picLocks noChangeAspect="1"/>
          </p:cNvPicPr>
          <p:nvPr/>
        </p:nvPicPr>
        <p:blipFill>
          <a:blip r:embed="rId2"/>
          <a:stretch>
            <a:fillRect/>
          </a:stretch>
        </p:blipFill>
        <p:spPr>
          <a:xfrm>
            <a:off x="5743575" y="1382713"/>
            <a:ext cx="3095625" cy="3068637"/>
          </a:xfrm>
          <a:prstGeom prst="rect">
            <a:avLst/>
          </a:prstGeom>
          <a:ln>
            <a:noFill/>
          </a:ln>
          <a:effectLst>
            <a:outerShdw blurRad="292100" dist="139700" dir="2700000" algn="tl" rotWithShape="0">
              <a:srgbClr val="333333">
                <a:alpha val="65000"/>
              </a:srgbClr>
            </a:outerShdw>
          </a:effectLst>
        </p:spPr>
      </p:pic>
      <p:pic>
        <p:nvPicPr>
          <p:cNvPr id="11" name="Bildobjekt 10"/>
          <p:cNvPicPr>
            <a:picLocks noChangeAspect="1"/>
          </p:cNvPicPr>
          <p:nvPr/>
        </p:nvPicPr>
        <p:blipFill>
          <a:blip r:embed="rId3"/>
          <a:stretch>
            <a:fillRect/>
          </a:stretch>
        </p:blipFill>
        <p:spPr>
          <a:xfrm>
            <a:off x="3203575" y="3273425"/>
            <a:ext cx="3189288" cy="32527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ruta 6"/>
          <p:cNvSpPr txBox="1">
            <a:spLocks noChangeArrowheads="1"/>
          </p:cNvSpPr>
          <p:nvPr/>
        </p:nvSpPr>
        <p:spPr bwMode="auto">
          <a:xfrm>
            <a:off x="179388" y="146050"/>
            <a:ext cx="3706812" cy="708025"/>
          </a:xfrm>
          <a:prstGeom prst="rect">
            <a:avLst/>
          </a:prstGeom>
          <a:noFill/>
          <a:ln w="9525">
            <a:noFill/>
            <a:miter lim="800000"/>
            <a:headEnd/>
            <a:tailEnd/>
          </a:ln>
        </p:spPr>
        <p:txBody>
          <a:bodyPr wrap="none">
            <a:spAutoFit/>
          </a:bodyPr>
          <a:lstStyle/>
          <a:p>
            <a:r>
              <a:rPr lang="sv-SE" altLang="sv-SE" sz="2000">
                <a:solidFill>
                  <a:schemeClr val="bg1"/>
                </a:solidFill>
                <a:latin typeface="Garamond" pitchFamily="18" charset="0"/>
                <a:cs typeface="Arial" charset="0"/>
              </a:rPr>
              <a:t>Besökare och utställare får en egen </a:t>
            </a:r>
          </a:p>
          <a:p>
            <a:r>
              <a:rPr lang="sv-SE" altLang="sv-SE" sz="2000">
                <a:solidFill>
                  <a:schemeClr val="bg1"/>
                </a:solidFill>
                <a:latin typeface="Garamond" pitchFamily="18" charset="0"/>
                <a:cs typeface="Arial" charset="0"/>
              </a:rPr>
              <a:t>profil i nätverket</a:t>
            </a:r>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5810" t="12503" r="25746" b="3126"/>
          <a:stretch/>
        </p:blipFill>
        <p:spPr bwMode="auto">
          <a:xfrm>
            <a:off x="1187624" y="1484784"/>
            <a:ext cx="2882839" cy="3855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6379" t="17393" r="26724" b="7772"/>
          <a:stretch/>
        </p:blipFill>
        <p:spPr bwMode="auto">
          <a:xfrm>
            <a:off x="4932040" y="2348880"/>
            <a:ext cx="3041641" cy="3759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6869" name="textruta 7"/>
          <p:cNvSpPr txBox="1">
            <a:spLocks noChangeArrowheads="1"/>
          </p:cNvSpPr>
          <p:nvPr/>
        </p:nvSpPr>
        <p:spPr bwMode="auto">
          <a:xfrm>
            <a:off x="107950" y="6610350"/>
            <a:ext cx="752475" cy="246063"/>
          </a:xfrm>
          <a:prstGeom prst="rect">
            <a:avLst/>
          </a:prstGeom>
          <a:noFill/>
          <a:ln w="9525">
            <a:noFill/>
            <a:miter lim="800000"/>
            <a:headEnd/>
            <a:tailEnd/>
          </a:ln>
        </p:spPr>
        <p:txBody>
          <a:bodyPr wrap="none">
            <a:spAutoFit/>
          </a:bodyPr>
          <a:lstStyle/>
          <a:p>
            <a:r>
              <a:rPr lang="sv-SE" altLang="sv-SE" sz="1000">
                <a:latin typeface="Garamond" pitchFamily="18" charset="0"/>
              </a:rPr>
              <a:t>2014-05-06</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6"/>
          <p:cNvSpPr txBox="1">
            <a:spLocks noChangeArrowheads="1"/>
          </p:cNvSpPr>
          <p:nvPr/>
        </p:nvSpPr>
        <p:spPr bwMode="auto">
          <a:xfrm>
            <a:off x="179388" y="292100"/>
            <a:ext cx="2774950" cy="400050"/>
          </a:xfrm>
          <a:prstGeom prst="rect">
            <a:avLst/>
          </a:prstGeom>
          <a:noFill/>
          <a:ln w="9525">
            <a:noFill/>
            <a:miter lim="800000"/>
            <a:headEnd/>
            <a:tailEnd/>
          </a:ln>
        </p:spPr>
        <p:txBody>
          <a:bodyPr wrap="none">
            <a:spAutoFit/>
          </a:bodyPr>
          <a:lstStyle/>
          <a:p>
            <a:r>
              <a:rPr lang="sv-SE" altLang="sv-SE" sz="2000">
                <a:solidFill>
                  <a:schemeClr val="bg1"/>
                </a:solidFill>
                <a:latin typeface="Garamond" pitchFamily="18" charset="0"/>
                <a:cs typeface="Arial" charset="0"/>
              </a:rPr>
              <a:t>Mobilt stöd under mässan</a:t>
            </a:r>
          </a:p>
        </p:txBody>
      </p:sp>
      <p:sp>
        <p:nvSpPr>
          <p:cNvPr id="37891" name="textruta 6"/>
          <p:cNvSpPr txBox="1">
            <a:spLocks noChangeArrowheads="1"/>
          </p:cNvSpPr>
          <p:nvPr/>
        </p:nvSpPr>
        <p:spPr bwMode="auto">
          <a:xfrm>
            <a:off x="107950" y="6610350"/>
            <a:ext cx="752475" cy="246063"/>
          </a:xfrm>
          <a:prstGeom prst="rect">
            <a:avLst/>
          </a:prstGeom>
          <a:noFill/>
          <a:ln w="9525">
            <a:noFill/>
            <a:miter lim="800000"/>
            <a:headEnd/>
            <a:tailEnd/>
          </a:ln>
        </p:spPr>
        <p:txBody>
          <a:bodyPr wrap="none">
            <a:spAutoFit/>
          </a:bodyPr>
          <a:lstStyle/>
          <a:p>
            <a:r>
              <a:rPr lang="sv-SE" altLang="sv-SE" sz="1000">
                <a:latin typeface="Garamond" pitchFamily="18" charset="0"/>
              </a:rPr>
              <a:t>2014-05-06</a:t>
            </a:r>
          </a:p>
        </p:txBody>
      </p:sp>
      <p:grpSp>
        <p:nvGrpSpPr>
          <p:cNvPr id="37892" name="Grupp 13"/>
          <p:cNvGrpSpPr>
            <a:grpSpLocks/>
          </p:cNvGrpSpPr>
          <p:nvPr/>
        </p:nvGrpSpPr>
        <p:grpSpPr bwMode="auto">
          <a:xfrm>
            <a:off x="655638" y="1435100"/>
            <a:ext cx="2244725" cy="4973638"/>
            <a:chOff x="5065940" y="1600271"/>
            <a:chExt cx="2244725" cy="4973638"/>
          </a:xfrm>
        </p:grpSpPr>
        <p:pic>
          <p:nvPicPr>
            <p:cNvPr id="37899" name="6e2a8781-24c1-4078-9941-0bab67b4747d" descr="7CF88FEA-E970-4B51-84E3-860375E7CB24"/>
            <p:cNvPicPr>
              <a:picLocks noChangeAspect="1" noChangeArrowheads="1"/>
            </p:cNvPicPr>
            <p:nvPr/>
          </p:nvPicPr>
          <p:blipFill>
            <a:blip r:embed="rId2"/>
            <a:srcRect/>
            <a:stretch>
              <a:fillRect/>
            </a:stretch>
          </p:blipFill>
          <p:spPr bwMode="auto">
            <a:xfrm>
              <a:off x="5065940" y="1600271"/>
              <a:ext cx="2244725" cy="4973638"/>
            </a:xfrm>
            <a:prstGeom prst="rect">
              <a:avLst/>
            </a:prstGeom>
            <a:noFill/>
            <a:ln w="9525">
              <a:noFill/>
              <a:miter lim="800000"/>
              <a:headEnd/>
              <a:tailEnd/>
            </a:ln>
          </p:spPr>
        </p:pic>
        <p:pic>
          <p:nvPicPr>
            <p:cNvPr id="37900" name="Bildobjekt 4"/>
            <p:cNvPicPr>
              <a:picLocks noChangeAspect="1"/>
            </p:cNvPicPr>
            <p:nvPr/>
          </p:nvPicPr>
          <p:blipFill>
            <a:blip r:embed="rId3"/>
            <a:srcRect/>
            <a:stretch>
              <a:fillRect/>
            </a:stretch>
          </p:blipFill>
          <p:spPr bwMode="auto">
            <a:xfrm>
              <a:off x="5255471" y="2132856"/>
              <a:ext cx="1865662" cy="3068762"/>
            </a:xfrm>
            <a:prstGeom prst="rect">
              <a:avLst/>
            </a:prstGeom>
            <a:noFill/>
            <a:ln w="9525">
              <a:noFill/>
              <a:miter lim="800000"/>
              <a:headEnd/>
              <a:tailEnd/>
            </a:ln>
          </p:spPr>
        </p:pic>
      </p:grpSp>
      <p:grpSp>
        <p:nvGrpSpPr>
          <p:cNvPr id="37893" name="Grupp 17"/>
          <p:cNvGrpSpPr>
            <a:grpSpLocks/>
          </p:cNvGrpSpPr>
          <p:nvPr/>
        </p:nvGrpSpPr>
        <p:grpSpPr bwMode="auto">
          <a:xfrm>
            <a:off x="6372225" y="1403350"/>
            <a:ext cx="2244725" cy="4973638"/>
            <a:chOff x="6372200" y="1403573"/>
            <a:chExt cx="2244725" cy="4973638"/>
          </a:xfrm>
        </p:grpSpPr>
        <p:pic>
          <p:nvPicPr>
            <p:cNvPr id="37897" name="6e2a8781-24c1-4078-9941-0bab67b4747d" descr="7CF88FEA-E970-4B51-84E3-860375E7CB24"/>
            <p:cNvPicPr>
              <a:picLocks noChangeAspect="1" noChangeArrowheads="1"/>
            </p:cNvPicPr>
            <p:nvPr/>
          </p:nvPicPr>
          <p:blipFill>
            <a:blip r:embed="rId2"/>
            <a:srcRect/>
            <a:stretch>
              <a:fillRect/>
            </a:stretch>
          </p:blipFill>
          <p:spPr bwMode="auto">
            <a:xfrm>
              <a:off x="6372200" y="1403573"/>
              <a:ext cx="2244725" cy="4973638"/>
            </a:xfrm>
            <a:prstGeom prst="rect">
              <a:avLst/>
            </a:prstGeom>
            <a:noFill/>
            <a:ln w="9525">
              <a:noFill/>
              <a:miter lim="800000"/>
              <a:headEnd/>
              <a:tailEnd/>
            </a:ln>
          </p:spPr>
        </p:pic>
        <p:pic>
          <p:nvPicPr>
            <p:cNvPr id="37898" name="Bildobjekt 3"/>
            <p:cNvPicPr>
              <a:picLocks noChangeAspect="1"/>
            </p:cNvPicPr>
            <p:nvPr/>
          </p:nvPicPr>
          <p:blipFill>
            <a:blip r:embed="rId4"/>
            <a:srcRect/>
            <a:stretch>
              <a:fillRect/>
            </a:stretch>
          </p:blipFill>
          <p:spPr bwMode="auto">
            <a:xfrm>
              <a:off x="6537865" y="2012210"/>
              <a:ext cx="1913042" cy="3024336"/>
            </a:xfrm>
            <a:prstGeom prst="rect">
              <a:avLst/>
            </a:prstGeom>
            <a:noFill/>
            <a:ln w="9525">
              <a:noFill/>
              <a:miter lim="800000"/>
              <a:headEnd/>
              <a:tailEnd/>
            </a:ln>
          </p:spPr>
        </p:pic>
      </p:grpSp>
      <p:grpSp>
        <p:nvGrpSpPr>
          <p:cNvPr id="37894" name="Grupp 16"/>
          <p:cNvGrpSpPr>
            <a:grpSpLocks/>
          </p:cNvGrpSpPr>
          <p:nvPr/>
        </p:nvGrpSpPr>
        <p:grpSpPr bwMode="auto">
          <a:xfrm>
            <a:off x="3513138" y="1403350"/>
            <a:ext cx="2244725" cy="4973638"/>
            <a:chOff x="3513725" y="1403573"/>
            <a:chExt cx="2244725" cy="4973638"/>
          </a:xfrm>
        </p:grpSpPr>
        <p:pic>
          <p:nvPicPr>
            <p:cNvPr id="37895" name="6e2a8781-24c1-4078-9941-0bab67b4747d" descr="7CF88FEA-E970-4B51-84E3-860375E7CB24"/>
            <p:cNvPicPr>
              <a:picLocks noChangeAspect="1" noChangeArrowheads="1"/>
            </p:cNvPicPr>
            <p:nvPr/>
          </p:nvPicPr>
          <p:blipFill>
            <a:blip r:embed="rId2"/>
            <a:srcRect/>
            <a:stretch>
              <a:fillRect/>
            </a:stretch>
          </p:blipFill>
          <p:spPr bwMode="auto">
            <a:xfrm>
              <a:off x="3513725" y="1403573"/>
              <a:ext cx="2244725" cy="4973638"/>
            </a:xfrm>
            <a:prstGeom prst="rect">
              <a:avLst/>
            </a:prstGeom>
            <a:noFill/>
            <a:ln w="9525">
              <a:noFill/>
              <a:miter lim="800000"/>
              <a:headEnd/>
              <a:tailEnd/>
            </a:ln>
          </p:spPr>
        </p:pic>
        <p:pic>
          <p:nvPicPr>
            <p:cNvPr id="37896" name="Bildobjekt 7"/>
            <p:cNvPicPr>
              <a:picLocks noChangeAspect="1"/>
            </p:cNvPicPr>
            <p:nvPr/>
          </p:nvPicPr>
          <p:blipFill>
            <a:blip r:embed="rId5"/>
            <a:srcRect b="-4741"/>
            <a:stretch>
              <a:fillRect/>
            </a:stretch>
          </p:blipFill>
          <p:spPr bwMode="auto">
            <a:xfrm>
              <a:off x="3707905" y="1991120"/>
              <a:ext cx="1862682" cy="318559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ruta 1"/>
          <p:cNvSpPr txBox="1">
            <a:spLocks noChangeArrowheads="1"/>
          </p:cNvSpPr>
          <p:nvPr/>
        </p:nvSpPr>
        <p:spPr bwMode="auto">
          <a:xfrm>
            <a:off x="-36513" y="1412875"/>
            <a:ext cx="5600701" cy="2554288"/>
          </a:xfrm>
          <a:prstGeom prst="rect">
            <a:avLst/>
          </a:prstGeom>
          <a:noFill/>
          <a:ln w="9525">
            <a:noFill/>
            <a:miter lim="800000"/>
            <a:headEnd/>
            <a:tailEnd/>
          </a:ln>
        </p:spPr>
        <p:txBody>
          <a:bodyPr>
            <a:spAutoFit/>
          </a:bodyPr>
          <a:lstStyle/>
          <a:p>
            <a:pPr marL="1085850" lvl="1" indent="-342900">
              <a:buFont typeface="Arial" charset="0"/>
              <a:buChar char="•"/>
            </a:pPr>
            <a:r>
              <a:rPr lang="sv-SE" altLang="sv-SE" sz="2000">
                <a:latin typeface="Garamond" pitchFamily="18" charset="0"/>
                <a:cs typeface="Arial" charset="0"/>
              </a:rPr>
              <a:t>Engagemanget från utställarna – fylliga profiler och hög aktivitet i nätverket</a:t>
            </a:r>
          </a:p>
          <a:p>
            <a:pPr marL="1085850" lvl="1" indent="-342900">
              <a:buFont typeface="Arial" charset="0"/>
              <a:buChar char="•"/>
            </a:pPr>
            <a:endParaRPr lang="sv-SE" altLang="sv-SE" sz="2000">
              <a:latin typeface="Garamond" pitchFamily="18" charset="0"/>
              <a:cs typeface="Arial" charset="0"/>
            </a:endParaRPr>
          </a:p>
          <a:p>
            <a:pPr marL="1085850" lvl="1" indent="-342900">
              <a:buFont typeface="Arial" charset="0"/>
              <a:buChar char="•"/>
            </a:pPr>
            <a:r>
              <a:rPr lang="sv-SE" altLang="sv-SE" sz="2000">
                <a:latin typeface="Garamond" pitchFamily="18" charset="0"/>
                <a:cs typeface="Arial" charset="0"/>
              </a:rPr>
              <a:t>Engagemang från Team Elfack – ständigt prata om fördelarna med nätverket, vad ger det mig som besökare på Mässan</a:t>
            </a:r>
          </a:p>
          <a:p>
            <a:pPr marL="1085850" lvl="1" indent="-342900">
              <a:buFont typeface="Arial" charset="0"/>
              <a:buChar char="•"/>
            </a:pPr>
            <a:endParaRPr lang="sv-SE" altLang="sv-SE" sz="2000">
              <a:latin typeface="Garamond" pitchFamily="18" charset="0"/>
              <a:cs typeface="Arial" charset="0"/>
            </a:endParaRPr>
          </a:p>
          <a:p>
            <a:pPr marL="1085850" lvl="1" indent="-342900">
              <a:buFont typeface="Arial" charset="0"/>
              <a:buChar char="•"/>
            </a:pPr>
            <a:r>
              <a:rPr lang="sv-SE" altLang="sv-SE" sz="2000">
                <a:latin typeface="Garamond" pitchFamily="18" charset="0"/>
                <a:cs typeface="Arial" charset="0"/>
              </a:rPr>
              <a:t>Engagemanget hos besökarna</a:t>
            </a:r>
          </a:p>
        </p:txBody>
      </p:sp>
      <p:pic>
        <p:nvPicPr>
          <p:cNvPr id="3075" name="Picture 3"/>
          <p:cNvPicPr>
            <a:picLocks noChangeAspect="1" noChangeArrowheads="1"/>
          </p:cNvPicPr>
          <p:nvPr/>
        </p:nvPicPr>
        <p:blipFill rotWithShape="1">
          <a:blip r:embed="rId2"/>
          <a:srcRect l="36754" t="36377" r="26492" b="25170"/>
          <a:stretch/>
        </p:blipFill>
        <p:spPr bwMode="auto">
          <a:xfrm>
            <a:off x="5786438" y="1557338"/>
            <a:ext cx="2232025" cy="142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srcRect l="37313" t="57681" r="44627" b="26521"/>
          <a:stretch/>
        </p:blipFill>
        <p:spPr bwMode="auto">
          <a:xfrm>
            <a:off x="6804025" y="2708275"/>
            <a:ext cx="1871663" cy="998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8917" name="textruta 6"/>
          <p:cNvSpPr txBox="1">
            <a:spLocks noChangeArrowheads="1"/>
          </p:cNvSpPr>
          <p:nvPr/>
        </p:nvSpPr>
        <p:spPr bwMode="auto">
          <a:xfrm>
            <a:off x="107950" y="6610350"/>
            <a:ext cx="752475" cy="246063"/>
          </a:xfrm>
          <a:prstGeom prst="rect">
            <a:avLst/>
          </a:prstGeom>
          <a:noFill/>
          <a:ln w="9525">
            <a:noFill/>
            <a:miter lim="800000"/>
            <a:headEnd/>
            <a:tailEnd/>
          </a:ln>
        </p:spPr>
        <p:txBody>
          <a:bodyPr wrap="none">
            <a:spAutoFit/>
          </a:bodyPr>
          <a:lstStyle/>
          <a:p>
            <a:r>
              <a:rPr lang="sv-SE" altLang="sv-SE" sz="1000">
                <a:latin typeface="Garamond" pitchFamily="18" charset="0"/>
              </a:rPr>
              <a:t>2014-05-06</a:t>
            </a:r>
          </a:p>
        </p:txBody>
      </p:sp>
      <p:sp>
        <p:nvSpPr>
          <p:cNvPr id="38918" name="textruta 6"/>
          <p:cNvSpPr txBox="1">
            <a:spLocks noChangeArrowheads="1"/>
          </p:cNvSpPr>
          <p:nvPr/>
        </p:nvSpPr>
        <p:spPr bwMode="auto">
          <a:xfrm>
            <a:off x="179388" y="292100"/>
            <a:ext cx="3527425" cy="400050"/>
          </a:xfrm>
          <a:prstGeom prst="rect">
            <a:avLst/>
          </a:prstGeom>
          <a:noFill/>
          <a:ln w="9525">
            <a:noFill/>
            <a:miter lim="800000"/>
            <a:headEnd/>
            <a:tailEnd/>
          </a:ln>
        </p:spPr>
        <p:txBody>
          <a:bodyPr wrap="none">
            <a:spAutoFit/>
          </a:bodyPr>
          <a:lstStyle/>
          <a:p>
            <a:r>
              <a:rPr lang="sv-SE" altLang="sv-SE" sz="2000">
                <a:solidFill>
                  <a:schemeClr val="bg1"/>
                </a:solidFill>
                <a:latin typeface="Garamond" pitchFamily="18" charset="0"/>
                <a:cs typeface="Arial" charset="0"/>
              </a:rPr>
              <a:t>Engagemang  - framgångsfaktorn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797050"/>
            <a:ext cx="7772400" cy="1041400"/>
          </a:xfrm>
        </p:spPr>
        <p:txBody>
          <a:bodyPr rtlCol="0">
            <a:normAutofit/>
          </a:bodyPr>
          <a:lstStyle/>
          <a:p>
            <a:pPr algn="l" eaLnBrk="1" fontAlgn="auto" hangingPunct="1">
              <a:spcAft>
                <a:spcPts val="0"/>
              </a:spcAft>
              <a:defRPr/>
            </a:pPr>
            <a:r>
              <a:rPr lang="sv-SE" sz="4000" b="1" dirty="0" err="1">
                <a:solidFill>
                  <a:schemeClr val="accent5">
                    <a:lumMod val="75000"/>
                  </a:schemeClr>
                </a:solidFill>
                <a:latin typeface="Arial"/>
                <a:cs typeface="Arial"/>
              </a:rPr>
              <a:t>Elfack</a:t>
            </a:r>
            <a:r>
              <a:rPr lang="sv-SE" sz="4000" b="1" dirty="0">
                <a:solidFill>
                  <a:schemeClr val="accent5">
                    <a:lumMod val="75000"/>
                  </a:schemeClr>
                </a:solidFill>
                <a:latin typeface="Arial"/>
                <a:cs typeface="Arial"/>
              </a:rPr>
              <a:t> på Linkedin</a:t>
            </a:r>
            <a:endParaRPr lang="sv-SE" sz="4000" b="1" dirty="0">
              <a:solidFill>
                <a:schemeClr val="accent5">
                  <a:lumMod val="75000"/>
                </a:schemeClr>
              </a:solidFill>
              <a:latin typeface="Arial"/>
              <a:ea typeface="+mj-ea"/>
              <a:cs typeface="Arial"/>
            </a:endParaRPr>
          </a:p>
        </p:txBody>
      </p:sp>
      <p:sp>
        <p:nvSpPr>
          <p:cNvPr id="39939" name="Underrubrik 2"/>
          <p:cNvSpPr>
            <a:spLocks noGrp="1"/>
          </p:cNvSpPr>
          <p:nvPr>
            <p:ph type="subTitle" idx="1"/>
          </p:nvPr>
        </p:nvSpPr>
        <p:spPr>
          <a:xfrm>
            <a:off x="685800" y="3435350"/>
            <a:ext cx="7086600" cy="711200"/>
          </a:xfrm>
        </p:spPr>
        <p:txBody>
          <a:bodyPr/>
          <a:lstStyle/>
          <a:p>
            <a:pPr algn="l" eaLnBrk="1" hangingPunct="1"/>
            <a:endParaRPr lang="sv-SE" altLang="sv-SE" sz="2400" b="1" smtClean="0">
              <a:solidFill>
                <a:schemeClr val="tx1"/>
              </a:solidFill>
              <a:latin typeface="Arial" charset="0"/>
              <a:cs typeface="Arial" charset="0"/>
            </a:endParaRPr>
          </a:p>
          <a:p>
            <a:pPr algn="l" eaLnBrk="1" hangingPunct="1"/>
            <a:endParaRPr lang="sv-SE" altLang="sv-SE" sz="2400" smtClean="0">
              <a:solidFill>
                <a:schemeClr val="tx1"/>
              </a:solidFill>
              <a:latin typeface="Arial" charset="0"/>
              <a:cs typeface="Arial" charset="0"/>
            </a:endParaRPr>
          </a:p>
          <a:p>
            <a:pPr algn="l" eaLnBrk="1" hangingPunct="1"/>
            <a:r>
              <a:rPr lang="sv-SE" altLang="sv-SE" sz="2400" smtClean="0">
                <a:solidFill>
                  <a:schemeClr val="tx1"/>
                </a:solidFill>
                <a:latin typeface="Arial" charset="0"/>
                <a:cs typeface="Arial" charset="0"/>
              </a:rPr>
              <a:t>För er som ännu ej är med……</a:t>
            </a:r>
          </a:p>
          <a:p>
            <a:pPr algn="l" eaLnBrk="1" hangingPunct="1"/>
            <a:r>
              <a:rPr lang="sv-SE" altLang="sv-SE" sz="2400" smtClean="0">
                <a:solidFill>
                  <a:schemeClr val="tx1"/>
                </a:solidFill>
                <a:latin typeface="Arial" charset="0"/>
                <a:cs typeface="Arial" charset="0"/>
              </a:rPr>
              <a:t>Skicka in filmer, Youtubeklipp mm</a:t>
            </a:r>
          </a:p>
        </p:txBody>
      </p:sp>
      <p:pic>
        <p:nvPicPr>
          <p:cNvPr id="39940"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39941"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39942"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39943"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pic>
        <p:nvPicPr>
          <p:cNvPr id="39944" name="Picture 6" descr="C:\Users\olalu01\Desktop\puff_linkedin.png"/>
          <p:cNvPicPr>
            <a:picLocks noChangeAspect="1" noChangeArrowheads="1"/>
          </p:cNvPicPr>
          <p:nvPr/>
        </p:nvPicPr>
        <p:blipFill>
          <a:blip r:embed="rId6"/>
          <a:srcRect/>
          <a:stretch>
            <a:fillRect/>
          </a:stretch>
        </p:blipFill>
        <p:spPr bwMode="auto">
          <a:xfrm>
            <a:off x="4879975" y="3114675"/>
            <a:ext cx="2678113" cy="125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normAutofit/>
          </a:bodyPr>
          <a:lstStyle/>
          <a:p>
            <a:pPr algn="l" eaLnBrk="1" fontAlgn="auto" hangingPunct="1">
              <a:spcAft>
                <a:spcPts val="0"/>
              </a:spcAft>
              <a:defRPr/>
            </a:pPr>
            <a:r>
              <a:rPr lang="sv-SE" sz="4000" b="1" dirty="0" err="1">
                <a:solidFill>
                  <a:schemeClr val="accent5">
                    <a:lumMod val="75000"/>
                  </a:schemeClr>
                </a:solidFill>
                <a:latin typeface="Arial"/>
                <a:cs typeface="Arial"/>
              </a:rPr>
              <a:t>Remarketing</a:t>
            </a:r>
            <a:r>
              <a:rPr lang="sv-SE" sz="4000" b="1" dirty="0">
                <a:solidFill>
                  <a:schemeClr val="accent5">
                    <a:lumMod val="75000"/>
                  </a:schemeClr>
                </a:solidFill>
                <a:latin typeface="Arial"/>
                <a:cs typeface="Arial"/>
              </a:rPr>
              <a:t>!</a:t>
            </a:r>
            <a:endParaRPr lang="sv-SE" sz="4000" b="1" dirty="0">
              <a:solidFill>
                <a:schemeClr val="accent5">
                  <a:lumMod val="75000"/>
                </a:schemeClr>
              </a:solidFill>
              <a:latin typeface="Arial"/>
              <a:ea typeface="+mj-ea"/>
              <a:cs typeface="Arial"/>
            </a:endParaRPr>
          </a:p>
        </p:txBody>
      </p:sp>
      <p:sp>
        <p:nvSpPr>
          <p:cNvPr id="38915" name="Underrubrik 2"/>
          <p:cNvSpPr>
            <a:spLocks noGrp="1"/>
          </p:cNvSpPr>
          <p:nvPr>
            <p:ph type="subTitle" idx="1"/>
          </p:nvPr>
        </p:nvSpPr>
        <p:spPr>
          <a:xfrm>
            <a:off x="685800" y="3600450"/>
            <a:ext cx="7086600" cy="546100"/>
          </a:xfrm>
        </p:spPr>
        <p:txBody>
          <a:bodyPr/>
          <a:lstStyle/>
          <a:p>
            <a:pPr marL="342900" indent="-342900" algn="l" eaLnBrk="1" hangingPunct="1">
              <a:buFont typeface="Arial" panose="020B0604020202020204" pitchFamily="34" charset="0"/>
              <a:buChar char="•"/>
              <a:defRPr/>
            </a:pPr>
            <a:r>
              <a:rPr lang="sv-SE" altLang="sv-SE" sz="2400" dirty="0" smtClean="0">
                <a:solidFill>
                  <a:schemeClr val="tx1"/>
                </a:solidFill>
                <a:cs typeface="Arial" charset="0"/>
              </a:rPr>
              <a:t>Hur är er känsla kring detta?</a:t>
            </a:r>
          </a:p>
          <a:p>
            <a:pPr marL="342900" indent="-342900" algn="l" eaLnBrk="1" hangingPunct="1">
              <a:buFont typeface="Arial" panose="020B0604020202020204" pitchFamily="34" charset="0"/>
              <a:buChar char="•"/>
              <a:defRPr/>
            </a:pPr>
            <a:r>
              <a:rPr lang="sv-SE" altLang="sv-SE" sz="2400" dirty="0" smtClean="0">
                <a:solidFill>
                  <a:schemeClr val="tx1"/>
                </a:solidFill>
                <a:cs typeface="Arial" charset="0"/>
              </a:rPr>
              <a:t>Jobbigt eller positivt?</a:t>
            </a:r>
          </a:p>
          <a:p>
            <a:pPr algn="l" eaLnBrk="1" hangingPunct="1">
              <a:defRPr/>
            </a:pPr>
            <a:endParaRPr lang="sv-SE" altLang="sv-SE" sz="2400" b="1" dirty="0" smtClean="0">
              <a:solidFill>
                <a:schemeClr val="tx1"/>
              </a:solidFill>
              <a:latin typeface="Arial" charset="0"/>
              <a:cs typeface="Arial" charset="0"/>
            </a:endParaRPr>
          </a:p>
        </p:txBody>
      </p:sp>
      <p:pic>
        <p:nvPicPr>
          <p:cNvPr id="40964"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40965"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40966"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40967"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5123"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5124"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5125"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pic>
        <p:nvPicPr>
          <p:cNvPr id="5126" name="Picture 2"/>
          <p:cNvPicPr>
            <a:picLocks noChangeAspect="1" noChangeArrowheads="1"/>
          </p:cNvPicPr>
          <p:nvPr/>
        </p:nvPicPr>
        <p:blipFill>
          <a:blip r:embed="rId6"/>
          <a:srcRect/>
          <a:stretch>
            <a:fillRect/>
          </a:stretch>
        </p:blipFill>
        <p:spPr bwMode="auto">
          <a:xfrm>
            <a:off x="749300" y="642938"/>
            <a:ext cx="7205663" cy="55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normAutofit/>
          </a:bodyPr>
          <a:lstStyle/>
          <a:p>
            <a:pPr algn="l" eaLnBrk="1" fontAlgn="auto" hangingPunct="1">
              <a:spcAft>
                <a:spcPts val="0"/>
              </a:spcAft>
              <a:defRPr/>
            </a:pPr>
            <a:r>
              <a:rPr lang="sv-SE" sz="4000" b="1" dirty="0" err="1" smtClean="0">
                <a:solidFill>
                  <a:schemeClr val="accent5">
                    <a:lumMod val="75000"/>
                  </a:schemeClr>
                </a:solidFill>
                <a:latin typeface="Arial"/>
                <a:cs typeface="Arial"/>
              </a:rPr>
              <a:t>Twittervägg</a:t>
            </a:r>
            <a:r>
              <a:rPr lang="sv-SE" sz="4000" b="1" dirty="0" smtClean="0">
                <a:solidFill>
                  <a:schemeClr val="accent5">
                    <a:lumMod val="75000"/>
                  </a:schemeClr>
                </a:solidFill>
                <a:latin typeface="Arial"/>
                <a:cs typeface="Arial"/>
              </a:rPr>
              <a:t>!</a:t>
            </a:r>
            <a:endParaRPr lang="sv-SE" sz="4000" b="1" dirty="0">
              <a:solidFill>
                <a:schemeClr val="accent5">
                  <a:lumMod val="75000"/>
                </a:schemeClr>
              </a:solidFill>
              <a:latin typeface="Arial"/>
              <a:ea typeface="+mj-ea"/>
              <a:cs typeface="Arial"/>
            </a:endParaRPr>
          </a:p>
        </p:txBody>
      </p:sp>
      <p:sp>
        <p:nvSpPr>
          <p:cNvPr id="41987" name="Underrubrik 2"/>
          <p:cNvSpPr>
            <a:spLocks noGrp="1"/>
          </p:cNvSpPr>
          <p:nvPr>
            <p:ph type="subTitle" idx="1"/>
          </p:nvPr>
        </p:nvSpPr>
        <p:spPr>
          <a:xfrm>
            <a:off x="685800" y="3600450"/>
            <a:ext cx="7086600" cy="546100"/>
          </a:xfrm>
        </p:spPr>
        <p:txBody>
          <a:bodyPr/>
          <a:lstStyle/>
          <a:p>
            <a:pPr algn="l" eaLnBrk="1" hangingPunct="1"/>
            <a:r>
              <a:rPr lang="sv-SE" altLang="sv-SE" sz="2400" smtClean="0">
                <a:solidFill>
                  <a:schemeClr val="tx1"/>
                </a:solidFill>
                <a:cs typeface="Arial" charset="0"/>
              </a:rPr>
              <a:t>Ständigt flöde i entrén</a:t>
            </a:r>
          </a:p>
        </p:txBody>
      </p:sp>
      <p:pic>
        <p:nvPicPr>
          <p:cNvPr id="41988"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41989"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41990"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41991"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5600"/>
            <a:ext cx="7772400" cy="939800"/>
          </a:xfrm>
        </p:spPr>
        <p:txBody>
          <a:bodyPr rtlCol="0">
            <a:normAutofit/>
          </a:bodyPr>
          <a:lstStyle/>
          <a:p>
            <a:pPr algn="l" eaLnBrk="1" fontAlgn="auto" hangingPunct="1">
              <a:spcAft>
                <a:spcPts val="0"/>
              </a:spcAft>
              <a:defRPr/>
            </a:pPr>
            <a:r>
              <a:rPr lang="sv-SE" sz="4000" b="1" dirty="0" smtClean="0">
                <a:solidFill>
                  <a:schemeClr val="accent5">
                    <a:lumMod val="75000"/>
                  </a:schemeClr>
                </a:solidFill>
                <a:latin typeface="Arial"/>
                <a:cs typeface="Arial"/>
              </a:rPr>
              <a:t>Reklambyråns uppdrag</a:t>
            </a:r>
            <a:endParaRPr lang="sv-SE" sz="4000" b="1" dirty="0">
              <a:solidFill>
                <a:schemeClr val="accent5">
                  <a:lumMod val="75000"/>
                </a:schemeClr>
              </a:solidFill>
              <a:latin typeface="Arial"/>
              <a:ea typeface="+mj-ea"/>
              <a:cs typeface="Arial"/>
            </a:endParaRPr>
          </a:p>
        </p:txBody>
      </p:sp>
      <p:sp>
        <p:nvSpPr>
          <p:cNvPr id="40963" name="Underrubrik 2"/>
          <p:cNvSpPr>
            <a:spLocks noGrp="1"/>
          </p:cNvSpPr>
          <p:nvPr>
            <p:ph type="subTitle" idx="1"/>
          </p:nvPr>
        </p:nvSpPr>
        <p:spPr>
          <a:xfrm>
            <a:off x="685800" y="2978150"/>
            <a:ext cx="7086600" cy="1168400"/>
          </a:xfrm>
        </p:spPr>
        <p:txBody>
          <a:bodyPr/>
          <a:lstStyle/>
          <a:p>
            <a:pPr algn="l" eaLnBrk="1" hangingPunct="1">
              <a:defRPr/>
            </a:pPr>
            <a:r>
              <a:rPr lang="sv-SE" altLang="sv-SE" sz="2400" dirty="0" smtClean="0">
                <a:solidFill>
                  <a:schemeClr val="tx1"/>
                </a:solidFill>
                <a:cs typeface="Arial" charset="0"/>
              </a:rPr>
              <a:t>Uppdraget : </a:t>
            </a:r>
          </a:p>
          <a:p>
            <a:pPr marL="342900" indent="-342900" algn="l" eaLnBrk="1" hangingPunct="1">
              <a:buFont typeface="Arial" panose="020B0604020202020204" pitchFamily="34" charset="0"/>
              <a:buChar char="•"/>
              <a:defRPr/>
            </a:pPr>
            <a:r>
              <a:rPr lang="sv-SE" altLang="sv-SE" sz="2400" dirty="0" smtClean="0">
                <a:solidFill>
                  <a:schemeClr val="tx1"/>
                </a:solidFill>
                <a:cs typeface="Arial" charset="0"/>
              </a:rPr>
              <a:t>Öka besökarantalet</a:t>
            </a:r>
          </a:p>
          <a:p>
            <a:pPr marL="342900" indent="-342900" algn="l" eaLnBrk="1" hangingPunct="1">
              <a:buFont typeface="Arial" panose="020B0604020202020204" pitchFamily="34" charset="0"/>
              <a:buChar char="•"/>
              <a:defRPr/>
            </a:pPr>
            <a:r>
              <a:rPr lang="sv-SE" altLang="sv-SE" sz="2400" dirty="0" smtClean="0">
                <a:solidFill>
                  <a:schemeClr val="tx1"/>
                </a:solidFill>
                <a:cs typeface="Arial" charset="0"/>
              </a:rPr>
              <a:t>Ökad geografisk spridning på besökarna</a:t>
            </a:r>
          </a:p>
          <a:p>
            <a:pPr marL="342900" indent="-342900" algn="l" eaLnBrk="1" hangingPunct="1">
              <a:buFont typeface="Arial" panose="020B0604020202020204" pitchFamily="34" charset="0"/>
              <a:buChar char="•"/>
              <a:defRPr/>
            </a:pPr>
            <a:r>
              <a:rPr lang="sv-SE" altLang="sv-SE" sz="2400" dirty="0" smtClean="0">
                <a:solidFill>
                  <a:schemeClr val="tx1"/>
                </a:solidFill>
                <a:cs typeface="Arial" charset="0"/>
              </a:rPr>
              <a:t>Tydligare riktade budskap till målgrupperna.</a:t>
            </a:r>
          </a:p>
          <a:p>
            <a:pPr algn="l" eaLnBrk="1" hangingPunct="1">
              <a:defRPr/>
            </a:pPr>
            <a:endParaRPr lang="sv-SE" altLang="sv-SE" sz="2400" b="1" dirty="0" smtClean="0">
              <a:solidFill>
                <a:schemeClr val="tx1"/>
              </a:solidFill>
              <a:latin typeface="Arial" charset="0"/>
              <a:cs typeface="Arial" charset="0"/>
            </a:endParaRPr>
          </a:p>
        </p:txBody>
      </p:sp>
      <p:pic>
        <p:nvPicPr>
          <p:cNvPr id="43012"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43013"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43014"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43015"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normAutofit/>
          </a:bodyPr>
          <a:lstStyle/>
          <a:p>
            <a:pPr algn="l" eaLnBrk="1" fontAlgn="auto" hangingPunct="1">
              <a:spcAft>
                <a:spcPts val="0"/>
              </a:spcAft>
              <a:defRPr/>
            </a:pPr>
            <a:r>
              <a:rPr lang="sv-SE" sz="4000" b="1" dirty="0">
                <a:solidFill>
                  <a:schemeClr val="accent5">
                    <a:lumMod val="75000"/>
                  </a:schemeClr>
                </a:solidFill>
                <a:latin typeface="Arial"/>
                <a:cs typeface="Arial"/>
              </a:rPr>
              <a:t>Mässutbildning</a:t>
            </a:r>
            <a:endParaRPr lang="sv-SE" sz="4000" b="1" dirty="0">
              <a:solidFill>
                <a:schemeClr val="accent5">
                  <a:lumMod val="75000"/>
                </a:schemeClr>
              </a:solidFill>
              <a:latin typeface="Arial"/>
              <a:ea typeface="+mj-ea"/>
              <a:cs typeface="Arial"/>
            </a:endParaRPr>
          </a:p>
        </p:txBody>
      </p:sp>
      <p:pic>
        <p:nvPicPr>
          <p:cNvPr id="44035"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44036"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44037"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44038"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normAutofit/>
          </a:bodyPr>
          <a:lstStyle/>
          <a:p>
            <a:pPr algn="l" eaLnBrk="1" fontAlgn="auto" hangingPunct="1">
              <a:spcAft>
                <a:spcPts val="0"/>
              </a:spcAft>
              <a:defRPr/>
            </a:pPr>
            <a:r>
              <a:rPr lang="sv-SE" sz="4000" b="1" dirty="0" smtClean="0">
                <a:solidFill>
                  <a:schemeClr val="accent5">
                    <a:lumMod val="75000"/>
                  </a:schemeClr>
                </a:solidFill>
                <a:latin typeface="Arial"/>
                <a:cs typeface="Arial"/>
              </a:rPr>
              <a:t>Staden Göteborg</a:t>
            </a:r>
            <a:endParaRPr lang="sv-SE" sz="4000" b="1" dirty="0">
              <a:solidFill>
                <a:schemeClr val="accent5">
                  <a:lumMod val="75000"/>
                </a:schemeClr>
              </a:solidFill>
              <a:latin typeface="Arial"/>
              <a:ea typeface="+mj-ea"/>
              <a:cs typeface="Arial"/>
            </a:endParaRPr>
          </a:p>
        </p:txBody>
      </p:sp>
      <p:sp>
        <p:nvSpPr>
          <p:cNvPr id="3075" name="Underrubrik 2"/>
          <p:cNvSpPr>
            <a:spLocks noGrp="1"/>
          </p:cNvSpPr>
          <p:nvPr>
            <p:ph type="subTitle" idx="1"/>
          </p:nvPr>
        </p:nvSpPr>
        <p:spPr>
          <a:xfrm>
            <a:off x="685800" y="3600450"/>
            <a:ext cx="7086600" cy="546100"/>
          </a:xfrm>
        </p:spPr>
        <p:txBody>
          <a:bodyPr/>
          <a:lstStyle/>
          <a:p>
            <a:pPr marL="342900" indent="-342900" algn="l" eaLnBrk="1" hangingPunct="1">
              <a:buFont typeface="Arial" panose="020B0604020202020204" pitchFamily="34" charset="0"/>
              <a:buChar char="•"/>
              <a:defRPr/>
            </a:pPr>
            <a:r>
              <a:rPr lang="sv-SE" altLang="sv-SE" sz="2400" dirty="0" smtClean="0">
                <a:solidFill>
                  <a:schemeClr val="tx1"/>
                </a:solidFill>
                <a:cs typeface="Arial" charset="0"/>
              </a:rPr>
              <a:t>Startat grupp internt</a:t>
            </a:r>
          </a:p>
          <a:p>
            <a:pPr marL="342900" indent="-342900" algn="l" eaLnBrk="1" hangingPunct="1">
              <a:buFont typeface="Arial" panose="020B0604020202020204" pitchFamily="34" charset="0"/>
              <a:buChar char="•"/>
              <a:defRPr/>
            </a:pPr>
            <a:r>
              <a:rPr lang="sv-SE" altLang="sv-SE" sz="2400" dirty="0" smtClean="0">
                <a:solidFill>
                  <a:schemeClr val="tx1"/>
                </a:solidFill>
                <a:cs typeface="Arial" charset="0"/>
              </a:rPr>
              <a:t>Involvera staden</a:t>
            </a:r>
          </a:p>
          <a:p>
            <a:pPr marL="342900" indent="-342900" algn="l" eaLnBrk="1" hangingPunct="1">
              <a:buFont typeface="Arial" panose="020B0604020202020204" pitchFamily="34" charset="0"/>
              <a:buChar char="•"/>
              <a:defRPr/>
            </a:pPr>
            <a:r>
              <a:rPr lang="sv-SE" altLang="sv-SE" sz="2400" dirty="0" smtClean="0">
                <a:solidFill>
                  <a:schemeClr val="tx1"/>
                </a:solidFill>
                <a:cs typeface="Arial" charset="0"/>
              </a:rPr>
              <a:t>Utöka nätverken</a:t>
            </a:r>
          </a:p>
          <a:p>
            <a:pPr marL="342900" indent="-342900" algn="l" eaLnBrk="1" hangingPunct="1">
              <a:buFont typeface="Arial" panose="020B0604020202020204" pitchFamily="34" charset="0"/>
              <a:buChar char="•"/>
              <a:defRPr/>
            </a:pPr>
            <a:r>
              <a:rPr lang="sv-SE" altLang="sv-SE" sz="2400" dirty="0" smtClean="0">
                <a:solidFill>
                  <a:schemeClr val="tx1"/>
                </a:solidFill>
                <a:cs typeface="Arial" charset="0"/>
              </a:rPr>
              <a:t>Västtrafik tex</a:t>
            </a:r>
          </a:p>
          <a:p>
            <a:pPr algn="l" eaLnBrk="1" hangingPunct="1">
              <a:defRPr/>
            </a:pPr>
            <a:endParaRPr lang="sv-SE" altLang="sv-SE" sz="2400" b="1" dirty="0" smtClean="0">
              <a:solidFill>
                <a:schemeClr val="tx1"/>
              </a:solidFill>
              <a:latin typeface="Arial" charset="0"/>
              <a:cs typeface="Arial" charset="0"/>
            </a:endParaRPr>
          </a:p>
        </p:txBody>
      </p:sp>
      <p:pic>
        <p:nvPicPr>
          <p:cNvPr id="45060"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45061"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45062"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45063"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441450"/>
            <a:ext cx="7772400" cy="1327150"/>
          </a:xfrm>
        </p:spPr>
        <p:txBody>
          <a:bodyPr rtlCol="0">
            <a:normAutofit/>
          </a:bodyPr>
          <a:lstStyle/>
          <a:p>
            <a:pPr algn="l" eaLnBrk="1" fontAlgn="auto" hangingPunct="1">
              <a:spcAft>
                <a:spcPts val="0"/>
              </a:spcAft>
              <a:defRPr/>
            </a:pPr>
            <a:r>
              <a:rPr lang="sv-SE" sz="4000" b="1" dirty="0">
                <a:solidFill>
                  <a:schemeClr val="accent5">
                    <a:lumMod val="75000"/>
                  </a:schemeClr>
                </a:solidFill>
                <a:latin typeface="Arial"/>
                <a:cs typeface="Arial"/>
              </a:rPr>
              <a:t>Festen</a:t>
            </a:r>
            <a:endParaRPr lang="sv-SE" sz="4000" b="1" dirty="0">
              <a:solidFill>
                <a:schemeClr val="accent5">
                  <a:lumMod val="75000"/>
                </a:schemeClr>
              </a:solidFill>
              <a:latin typeface="Arial"/>
              <a:ea typeface="+mj-ea"/>
              <a:cs typeface="Arial"/>
            </a:endParaRPr>
          </a:p>
        </p:txBody>
      </p:sp>
      <p:sp>
        <p:nvSpPr>
          <p:cNvPr id="46083" name="Underrubrik 2"/>
          <p:cNvSpPr>
            <a:spLocks noGrp="1"/>
          </p:cNvSpPr>
          <p:nvPr>
            <p:ph type="subTitle" idx="1"/>
          </p:nvPr>
        </p:nvSpPr>
        <p:spPr>
          <a:xfrm>
            <a:off x="685800" y="2768600"/>
            <a:ext cx="7086600" cy="1377950"/>
          </a:xfrm>
        </p:spPr>
        <p:txBody>
          <a:bodyPr/>
          <a:lstStyle/>
          <a:p>
            <a:pPr marL="342900" indent="-342900" algn="l" eaLnBrk="1" hangingPunct="1">
              <a:buFont typeface="Arial" charset="0"/>
              <a:buChar char="•"/>
            </a:pPr>
            <a:r>
              <a:rPr lang="sv-SE" altLang="sv-SE" sz="2400" smtClean="0">
                <a:solidFill>
                  <a:schemeClr val="tx1"/>
                </a:solidFill>
                <a:cs typeface="Arial" charset="0"/>
              </a:rPr>
              <a:t>Förslag på STOR party i hela hallen</a:t>
            </a:r>
          </a:p>
          <a:p>
            <a:pPr marL="342900" indent="-342900" algn="l" eaLnBrk="1" hangingPunct="1">
              <a:buFont typeface="Arial" charset="0"/>
              <a:buChar char="•"/>
            </a:pPr>
            <a:r>
              <a:rPr lang="sv-SE" altLang="sv-SE" sz="2400" smtClean="0">
                <a:solidFill>
                  <a:schemeClr val="tx1"/>
                </a:solidFill>
                <a:cs typeface="Arial" charset="0"/>
              </a:rPr>
              <a:t>Mångas önskan att ta hand om sina egna kunder</a:t>
            </a:r>
          </a:p>
          <a:p>
            <a:pPr marL="342900" indent="-342900" algn="l" eaLnBrk="1" hangingPunct="1">
              <a:buFont typeface="Arial" charset="0"/>
              <a:buChar char="•"/>
            </a:pPr>
            <a:r>
              <a:rPr lang="sv-SE" altLang="sv-SE" sz="2400" smtClean="0">
                <a:solidFill>
                  <a:schemeClr val="tx1"/>
                </a:solidFill>
                <a:cs typeface="Arial" charset="0"/>
              </a:rPr>
              <a:t>Logistikbekymmer i hela hallen</a:t>
            </a:r>
          </a:p>
          <a:p>
            <a:pPr marL="342900" indent="-342900" algn="l" eaLnBrk="1" hangingPunct="1">
              <a:buFont typeface="Arial" charset="0"/>
              <a:buChar char="•"/>
            </a:pPr>
            <a:r>
              <a:rPr lang="sv-SE" altLang="sv-SE" sz="2400" smtClean="0">
                <a:solidFill>
                  <a:schemeClr val="tx1"/>
                </a:solidFill>
                <a:cs typeface="Arial" charset="0"/>
              </a:rPr>
              <a:t>Rydell &amp; Quick – enklare meny=lägre kostnad, tisdag kväll</a:t>
            </a:r>
          </a:p>
          <a:p>
            <a:pPr marL="342900" indent="-342900" algn="l" eaLnBrk="1" hangingPunct="1">
              <a:buFont typeface="Arial" charset="0"/>
              <a:buChar char="•"/>
            </a:pPr>
            <a:endParaRPr lang="sv-SE" altLang="sv-SE" sz="2400" b="1" smtClean="0">
              <a:solidFill>
                <a:schemeClr val="tx1"/>
              </a:solidFill>
              <a:latin typeface="Arial" charset="0"/>
              <a:cs typeface="Arial" charset="0"/>
            </a:endParaRPr>
          </a:p>
        </p:txBody>
      </p:sp>
      <p:pic>
        <p:nvPicPr>
          <p:cNvPr id="46084"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46085"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46086"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46087"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normAutofit/>
          </a:bodyPr>
          <a:lstStyle/>
          <a:p>
            <a:pPr algn="l" eaLnBrk="1" fontAlgn="auto" hangingPunct="1">
              <a:spcAft>
                <a:spcPts val="0"/>
              </a:spcAft>
              <a:defRPr/>
            </a:pPr>
            <a:r>
              <a:rPr lang="sv-SE" sz="4000" b="1" dirty="0">
                <a:solidFill>
                  <a:schemeClr val="accent5">
                    <a:lumMod val="75000"/>
                  </a:schemeClr>
                </a:solidFill>
                <a:latin typeface="Arial"/>
                <a:cs typeface="Arial"/>
              </a:rPr>
              <a:t>Resor till </a:t>
            </a:r>
            <a:r>
              <a:rPr lang="sv-SE" sz="4000" b="1" dirty="0" err="1">
                <a:solidFill>
                  <a:schemeClr val="accent5">
                    <a:lumMod val="75000"/>
                  </a:schemeClr>
                </a:solidFill>
                <a:latin typeface="Arial"/>
                <a:cs typeface="Arial"/>
              </a:rPr>
              <a:t>Elfack</a:t>
            </a:r>
            <a:r>
              <a:rPr lang="sv-SE" sz="4000" b="1" dirty="0">
                <a:solidFill>
                  <a:schemeClr val="accent5">
                    <a:lumMod val="75000"/>
                  </a:schemeClr>
                </a:solidFill>
                <a:latin typeface="Arial"/>
                <a:cs typeface="Arial"/>
              </a:rPr>
              <a:t>!</a:t>
            </a:r>
            <a:endParaRPr lang="sv-SE" sz="4000" b="1" dirty="0">
              <a:solidFill>
                <a:schemeClr val="accent5">
                  <a:lumMod val="75000"/>
                </a:schemeClr>
              </a:solidFill>
              <a:latin typeface="Arial"/>
              <a:ea typeface="+mj-ea"/>
              <a:cs typeface="Arial"/>
            </a:endParaRPr>
          </a:p>
        </p:txBody>
      </p:sp>
      <p:sp>
        <p:nvSpPr>
          <p:cNvPr id="47107" name="Underrubrik 2"/>
          <p:cNvSpPr>
            <a:spLocks noGrp="1"/>
          </p:cNvSpPr>
          <p:nvPr>
            <p:ph type="subTitle" idx="1"/>
          </p:nvPr>
        </p:nvSpPr>
        <p:spPr>
          <a:xfrm>
            <a:off x="685800" y="3600450"/>
            <a:ext cx="7086600" cy="546100"/>
          </a:xfrm>
        </p:spPr>
        <p:txBody>
          <a:bodyPr/>
          <a:lstStyle/>
          <a:p>
            <a:pPr marL="342900" indent="-342900" algn="l" eaLnBrk="1" hangingPunct="1">
              <a:buFont typeface="Arial" charset="0"/>
              <a:buChar char="•"/>
            </a:pPr>
            <a:r>
              <a:rPr lang="sv-SE" altLang="sv-SE" sz="2400" smtClean="0">
                <a:solidFill>
                  <a:schemeClr val="tx1"/>
                </a:solidFill>
                <a:cs typeface="Arial" charset="0"/>
              </a:rPr>
              <a:t>Elfackståget</a:t>
            </a:r>
          </a:p>
          <a:p>
            <a:pPr marL="342900" indent="-342900" algn="l" eaLnBrk="1" hangingPunct="1">
              <a:buFont typeface="Arial" charset="0"/>
              <a:buChar char="•"/>
            </a:pPr>
            <a:r>
              <a:rPr lang="sv-SE" altLang="sv-SE" sz="2400" smtClean="0">
                <a:solidFill>
                  <a:schemeClr val="tx1"/>
                </a:solidFill>
                <a:cs typeface="Arial" charset="0"/>
              </a:rPr>
              <a:t>Flyg</a:t>
            </a:r>
          </a:p>
          <a:p>
            <a:pPr marL="342900" indent="-342900" algn="l" eaLnBrk="1" hangingPunct="1">
              <a:buFont typeface="Arial" charset="0"/>
              <a:buChar char="•"/>
            </a:pPr>
            <a:r>
              <a:rPr lang="sv-SE" altLang="sv-SE" sz="2400" smtClean="0">
                <a:solidFill>
                  <a:schemeClr val="tx1"/>
                </a:solidFill>
                <a:cs typeface="Arial" charset="0"/>
              </a:rPr>
              <a:t>Resa+ budgetrum</a:t>
            </a:r>
          </a:p>
          <a:p>
            <a:pPr marL="342900" indent="-342900" algn="l" eaLnBrk="1" hangingPunct="1">
              <a:buFont typeface="Arial" charset="0"/>
              <a:buChar char="•"/>
            </a:pPr>
            <a:r>
              <a:rPr lang="sv-SE" altLang="sv-SE" sz="2400" smtClean="0">
                <a:solidFill>
                  <a:schemeClr val="tx1"/>
                </a:solidFill>
                <a:cs typeface="Arial" charset="0"/>
              </a:rPr>
              <a:t>Shuttlebussar – Landvetter/Centralstat</a:t>
            </a:r>
            <a:endParaRPr lang="sv-SE" altLang="sv-SE" sz="2400" b="1" smtClean="0">
              <a:solidFill>
                <a:schemeClr val="tx1"/>
              </a:solidFill>
              <a:latin typeface="Arial" charset="0"/>
              <a:cs typeface="Arial" charset="0"/>
            </a:endParaRPr>
          </a:p>
        </p:txBody>
      </p:sp>
      <p:pic>
        <p:nvPicPr>
          <p:cNvPr id="47108"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47109"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47110"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47111"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066800"/>
            <a:ext cx="7772400" cy="1543050"/>
          </a:xfrm>
        </p:spPr>
        <p:txBody>
          <a:bodyPr rtlCol="0">
            <a:normAutofit/>
          </a:bodyPr>
          <a:lstStyle/>
          <a:p>
            <a:pPr algn="l" eaLnBrk="1" fontAlgn="auto" hangingPunct="1">
              <a:spcAft>
                <a:spcPts val="0"/>
              </a:spcAft>
              <a:defRPr/>
            </a:pPr>
            <a:r>
              <a:rPr lang="sv-SE" sz="4000" b="1" dirty="0" smtClean="0">
                <a:solidFill>
                  <a:schemeClr val="accent5">
                    <a:lumMod val="75000"/>
                  </a:schemeClr>
                </a:solidFill>
                <a:latin typeface="Arial"/>
                <a:cs typeface="Arial"/>
              </a:rPr>
              <a:t>Rekryteringsdagen vara eller icke vara!</a:t>
            </a:r>
            <a:endParaRPr lang="sv-SE" sz="4000" b="1" dirty="0">
              <a:solidFill>
                <a:schemeClr val="accent5">
                  <a:lumMod val="75000"/>
                </a:schemeClr>
              </a:solidFill>
              <a:latin typeface="Arial"/>
              <a:ea typeface="+mj-ea"/>
              <a:cs typeface="Arial"/>
            </a:endParaRPr>
          </a:p>
        </p:txBody>
      </p:sp>
      <p:sp>
        <p:nvSpPr>
          <p:cNvPr id="48131" name="Underrubrik 2"/>
          <p:cNvSpPr>
            <a:spLocks noGrp="1"/>
          </p:cNvSpPr>
          <p:nvPr>
            <p:ph type="subTitle" idx="1"/>
          </p:nvPr>
        </p:nvSpPr>
        <p:spPr>
          <a:xfrm>
            <a:off x="685800" y="2787650"/>
            <a:ext cx="7086600" cy="1358900"/>
          </a:xfrm>
        </p:spPr>
        <p:txBody>
          <a:bodyPr/>
          <a:lstStyle/>
          <a:p>
            <a:pPr marL="285750" indent="-285750" algn="l" eaLnBrk="1" hangingPunct="1">
              <a:buFont typeface="Arial" charset="0"/>
              <a:buChar char="•"/>
            </a:pPr>
            <a:r>
              <a:rPr lang="sv-SE" altLang="sv-SE" sz="1600" smtClean="0">
                <a:solidFill>
                  <a:schemeClr val="tx1"/>
                </a:solidFill>
                <a:cs typeface="Arial" charset="0"/>
              </a:rPr>
              <a:t>Tidigare, 1:a dagen på mässan endast gymnasieelever, senast ingen struktur för dem!</a:t>
            </a:r>
          </a:p>
          <a:p>
            <a:pPr marL="285750" indent="-285750" algn="l" eaLnBrk="1" hangingPunct="1">
              <a:buFont typeface="Arial" charset="0"/>
              <a:buChar char="•"/>
            </a:pPr>
            <a:r>
              <a:rPr lang="sv-SE" altLang="sv-SE" sz="1600" smtClean="0">
                <a:solidFill>
                  <a:schemeClr val="tx1"/>
                </a:solidFill>
                <a:cs typeface="Arial" charset="0"/>
              </a:rPr>
              <a:t>Under besöken hört uttryck som ” branschen är på väg ner i diket, det handlar bara om pris” ” Var tar kompetensen vägen” ” Vi måste få in de yngre i branschen” ” Ingen mening med att ta med HR personal för att träffa en massa trötta gymnasieelever, det är ju ingenjörer vi vill möta”</a:t>
            </a:r>
          </a:p>
          <a:p>
            <a:pPr marL="285750" indent="-285750" algn="l" eaLnBrk="1" hangingPunct="1">
              <a:buFont typeface="Arial" charset="0"/>
              <a:buChar char="•"/>
            </a:pPr>
            <a:r>
              <a:rPr lang="sv-SE" altLang="sv-SE" sz="1600" smtClean="0">
                <a:solidFill>
                  <a:schemeClr val="tx1"/>
                </a:solidFill>
                <a:cs typeface="Arial" charset="0"/>
              </a:rPr>
              <a:t>Ser att vi kan ta ett mer samlat grepp, är ordet ”Rekryteringsdagen” rätt?</a:t>
            </a:r>
          </a:p>
          <a:p>
            <a:pPr marL="285750" indent="-285750" algn="l" eaLnBrk="1" hangingPunct="1">
              <a:buFont typeface="Arial" charset="0"/>
              <a:buChar char="•"/>
            </a:pPr>
            <a:r>
              <a:rPr lang="sv-SE" altLang="sv-SE" sz="1600" smtClean="0">
                <a:solidFill>
                  <a:schemeClr val="tx1"/>
                </a:solidFill>
                <a:cs typeface="Arial" charset="0"/>
              </a:rPr>
              <a:t>För att attrahera högskolorna, är det ”Arbetsmarknadsdag ” som skall ordnas?</a:t>
            </a:r>
          </a:p>
          <a:p>
            <a:pPr marL="285750" indent="-285750" algn="l" eaLnBrk="1" hangingPunct="1">
              <a:buFont typeface="Arial" charset="0"/>
              <a:buChar char="•"/>
            </a:pPr>
            <a:r>
              <a:rPr lang="sv-SE" altLang="sv-SE" sz="1600" smtClean="0">
                <a:solidFill>
                  <a:schemeClr val="tx1"/>
                </a:solidFill>
                <a:cs typeface="Arial" charset="0"/>
              </a:rPr>
              <a:t>Kan vi samla HR-personalen?</a:t>
            </a:r>
          </a:p>
          <a:p>
            <a:pPr marL="285750" indent="-285750" algn="l" eaLnBrk="1" hangingPunct="1">
              <a:buFont typeface="Arial" charset="0"/>
              <a:buChar char="•"/>
            </a:pPr>
            <a:endParaRPr lang="sv-SE" altLang="sv-SE" sz="1400" smtClean="0">
              <a:solidFill>
                <a:schemeClr val="tx1"/>
              </a:solidFill>
              <a:cs typeface="Arial" charset="0"/>
            </a:endParaRPr>
          </a:p>
        </p:txBody>
      </p:sp>
      <p:pic>
        <p:nvPicPr>
          <p:cNvPr id="48132"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48133"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48134"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48135"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49155"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49156"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49157"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
        <p:nvSpPr>
          <p:cNvPr id="8" name="Ellips 7"/>
          <p:cNvSpPr/>
          <p:nvPr/>
        </p:nvSpPr>
        <p:spPr>
          <a:xfrm>
            <a:off x="3740150" y="1346200"/>
            <a:ext cx="1663700" cy="122078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HR-Dag</a:t>
            </a:r>
          </a:p>
        </p:txBody>
      </p:sp>
      <p:sp>
        <p:nvSpPr>
          <p:cNvPr id="9" name="Rektangel 8"/>
          <p:cNvSpPr/>
          <p:nvPr/>
        </p:nvSpPr>
        <p:spPr>
          <a:xfrm>
            <a:off x="2168525" y="2882900"/>
            <a:ext cx="4767263" cy="54927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En gemensam fråga ” Hur lockar vi unga till branschen”</a:t>
            </a:r>
          </a:p>
        </p:txBody>
      </p:sp>
      <p:sp>
        <p:nvSpPr>
          <p:cNvPr id="11" name="Rektangel 10"/>
          <p:cNvSpPr/>
          <p:nvPr/>
        </p:nvSpPr>
        <p:spPr>
          <a:xfrm>
            <a:off x="2168525" y="3762375"/>
            <a:ext cx="1328738" cy="5635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Paneldebatt</a:t>
            </a:r>
          </a:p>
        </p:txBody>
      </p:sp>
      <p:sp>
        <p:nvSpPr>
          <p:cNvPr id="12" name="Rektangel 11"/>
          <p:cNvSpPr/>
          <p:nvPr/>
        </p:nvSpPr>
        <p:spPr>
          <a:xfrm>
            <a:off x="3740150" y="3762375"/>
            <a:ext cx="1512888" cy="5635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Hantera</a:t>
            </a:r>
          </a:p>
          <a:p>
            <a:pPr algn="ctr">
              <a:defRPr/>
            </a:pPr>
            <a:r>
              <a:rPr lang="sv-SE" dirty="0"/>
              <a:t>konkurrensen</a:t>
            </a:r>
          </a:p>
        </p:txBody>
      </p:sp>
      <p:sp>
        <p:nvSpPr>
          <p:cNvPr id="13" name="Rektangel 12"/>
          <p:cNvSpPr/>
          <p:nvPr/>
        </p:nvSpPr>
        <p:spPr>
          <a:xfrm>
            <a:off x="5505450" y="3786188"/>
            <a:ext cx="1430338" cy="5651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Utställning</a:t>
            </a:r>
          </a:p>
        </p:txBody>
      </p:sp>
      <p:sp>
        <p:nvSpPr>
          <p:cNvPr id="14" name="Rektangel 13"/>
          <p:cNvSpPr/>
          <p:nvPr/>
        </p:nvSpPr>
        <p:spPr>
          <a:xfrm>
            <a:off x="2587625" y="4713288"/>
            <a:ext cx="3544888" cy="584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Viktigt med rätt avsändare</a:t>
            </a:r>
          </a:p>
          <a:p>
            <a:pPr algn="ctr">
              <a:defRPr/>
            </a:pPr>
            <a:r>
              <a:rPr lang="sv-SE" dirty="0"/>
              <a:t>Vilka organisationer?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50179"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50180"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50181"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
        <p:nvSpPr>
          <p:cNvPr id="4" name="Rektangel 3"/>
          <p:cNvSpPr/>
          <p:nvPr/>
        </p:nvSpPr>
        <p:spPr>
          <a:xfrm>
            <a:off x="3282950" y="3092450"/>
            <a:ext cx="1949450" cy="86995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dirty="0"/>
              <a:t>Rekryteringsdagen ?</a:t>
            </a:r>
          </a:p>
        </p:txBody>
      </p:sp>
      <p:sp>
        <p:nvSpPr>
          <p:cNvPr id="5" name="Ellips 4"/>
          <p:cNvSpPr/>
          <p:nvPr/>
        </p:nvSpPr>
        <p:spPr>
          <a:xfrm>
            <a:off x="3282950" y="1330325"/>
            <a:ext cx="2095500" cy="12509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200" dirty="0"/>
              <a:t>20 Start-</a:t>
            </a:r>
            <a:r>
              <a:rPr lang="sv-SE" sz="1200" dirty="0" err="1"/>
              <a:t>up</a:t>
            </a:r>
            <a:r>
              <a:rPr lang="sv-SE" sz="1200" dirty="0"/>
              <a:t> </a:t>
            </a:r>
            <a:r>
              <a:rPr lang="sv-SE" sz="1200" dirty="0" err="1"/>
              <a:t>ftg</a:t>
            </a:r>
            <a:r>
              <a:rPr lang="sv-SE" sz="1200" dirty="0"/>
              <a:t> i samband med PCS</a:t>
            </a:r>
          </a:p>
        </p:txBody>
      </p:sp>
      <p:sp>
        <p:nvSpPr>
          <p:cNvPr id="6" name="Ellips 5"/>
          <p:cNvSpPr/>
          <p:nvPr/>
        </p:nvSpPr>
        <p:spPr>
          <a:xfrm>
            <a:off x="6026150" y="3527425"/>
            <a:ext cx="2168525" cy="1270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200" dirty="0"/>
              <a:t>Möjligheternas Värld</a:t>
            </a:r>
          </a:p>
        </p:txBody>
      </p:sp>
      <p:sp>
        <p:nvSpPr>
          <p:cNvPr id="7" name="Ellips 6"/>
          <p:cNvSpPr/>
          <p:nvPr/>
        </p:nvSpPr>
        <p:spPr>
          <a:xfrm>
            <a:off x="3352800" y="4483100"/>
            <a:ext cx="2057400" cy="1282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200" dirty="0"/>
              <a:t>HR- dag</a:t>
            </a:r>
          </a:p>
        </p:txBody>
      </p:sp>
      <p:sp>
        <p:nvSpPr>
          <p:cNvPr id="8" name="Ellips 7"/>
          <p:cNvSpPr/>
          <p:nvPr/>
        </p:nvSpPr>
        <p:spPr>
          <a:xfrm>
            <a:off x="657225" y="3641725"/>
            <a:ext cx="2146300" cy="1295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200" dirty="0"/>
              <a:t>CV-akuten</a:t>
            </a:r>
          </a:p>
        </p:txBody>
      </p:sp>
      <p:sp>
        <p:nvSpPr>
          <p:cNvPr id="9" name="Ellips 8"/>
          <p:cNvSpPr/>
          <p:nvPr/>
        </p:nvSpPr>
        <p:spPr>
          <a:xfrm>
            <a:off x="657225" y="2063750"/>
            <a:ext cx="2203450" cy="10795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200" dirty="0"/>
              <a:t>Speedmatchning- Sommarjobbsjakten</a:t>
            </a:r>
          </a:p>
        </p:txBody>
      </p:sp>
      <p:sp>
        <p:nvSpPr>
          <p:cNvPr id="10" name="Ellips 9"/>
          <p:cNvSpPr/>
          <p:nvPr/>
        </p:nvSpPr>
        <p:spPr>
          <a:xfrm>
            <a:off x="6103938" y="2063750"/>
            <a:ext cx="2012950" cy="1028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200" dirty="0"/>
              <a:t>Partners:</a:t>
            </a:r>
          </a:p>
          <a:p>
            <a:pPr algn="ctr">
              <a:defRPr/>
            </a:pPr>
            <a:r>
              <a:rPr lang="sv-SE" sz="1200" dirty="0" err="1"/>
              <a:t>Tex:EIO</a:t>
            </a:r>
            <a:endParaRPr lang="sv-SE" sz="1200" dirty="0"/>
          </a:p>
          <a:p>
            <a:pPr algn="ctr">
              <a:defRPr/>
            </a:pPr>
            <a:r>
              <a:rPr lang="sv-SE" sz="1200" dirty="0"/>
              <a:t>Utställare</a:t>
            </a:r>
          </a:p>
        </p:txBody>
      </p:sp>
      <p:sp>
        <p:nvSpPr>
          <p:cNvPr id="11" name="textruta 10"/>
          <p:cNvSpPr txBox="1"/>
          <p:nvPr/>
        </p:nvSpPr>
        <p:spPr>
          <a:xfrm>
            <a:off x="984250" y="781050"/>
            <a:ext cx="7696200" cy="369888"/>
          </a:xfrm>
          <a:prstGeom prst="rect">
            <a:avLst/>
          </a:prstGeom>
          <a:noFill/>
        </p:spPr>
        <p:txBody>
          <a:bodyPr>
            <a:spAutoFit/>
          </a:bodyPr>
          <a:lstStyle/>
          <a:p>
            <a:pPr>
              <a:defRPr/>
            </a:pPr>
            <a:r>
              <a:rPr lang="sv-SE" dirty="0">
                <a:latin typeface="+mn-lt"/>
              </a:rPr>
              <a:t>Gemensam yta som är aktiv under hela veckan, olika målgrupper olika dagar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Bildobjekt 12" descr="elfack.jpg"/>
          <p:cNvPicPr>
            <a:picLocks noChangeAspect="1"/>
          </p:cNvPicPr>
          <p:nvPr/>
        </p:nvPicPr>
        <p:blipFill>
          <a:blip r:embed="rId3"/>
          <a:srcRect/>
          <a:stretch>
            <a:fillRect/>
          </a:stretch>
        </p:blipFill>
        <p:spPr bwMode="auto">
          <a:xfrm>
            <a:off x="3587750" y="2743200"/>
            <a:ext cx="1828800" cy="927100"/>
          </a:xfrm>
          <a:prstGeom prst="rect">
            <a:avLst/>
          </a:prstGeom>
          <a:noFill/>
          <a:ln w="9525">
            <a:noFill/>
            <a:miter lim="800000"/>
            <a:headEnd/>
            <a:tailEnd/>
          </a:ln>
        </p:spPr>
      </p:pic>
      <p:sp>
        <p:nvSpPr>
          <p:cNvPr id="51203" name="Ellips 11"/>
          <p:cNvSpPr>
            <a:spLocks noChangeArrowheads="1"/>
          </p:cNvSpPr>
          <p:nvPr/>
        </p:nvSpPr>
        <p:spPr bwMode="auto">
          <a:xfrm>
            <a:off x="5205413" y="838200"/>
            <a:ext cx="3376612" cy="1676400"/>
          </a:xfrm>
          <a:prstGeom prst="wedgeEllipseCallout">
            <a:avLst>
              <a:gd name="adj1" fmla="val -37500"/>
              <a:gd name="adj2" fmla="val 64773"/>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51204" name="Ellips 15"/>
          <p:cNvSpPr>
            <a:spLocks noChangeArrowheads="1"/>
          </p:cNvSpPr>
          <p:nvPr/>
        </p:nvSpPr>
        <p:spPr bwMode="auto">
          <a:xfrm>
            <a:off x="422275" y="762000"/>
            <a:ext cx="4149725" cy="1676400"/>
          </a:xfrm>
          <a:prstGeom prst="wedgeEllipseCallout">
            <a:avLst>
              <a:gd name="adj1" fmla="val 37565"/>
              <a:gd name="adj2" fmla="val 60227"/>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51205" name="Ellips 16"/>
          <p:cNvSpPr>
            <a:spLocks noChangeArrowheads="1"/>
          </p:cNvSpPr>
          <p:nvPr/>
        </p:nvSpPr>
        <p:spPr bwMode="auto">
          <a:xfrm>
            <a:off x="0" y="2514600"/>
            <a:ext cx="3376613" cy="1676400"/>
          </a:xfrm>
          <a:prstGeom prst="wedgeEllipseCallout">
            <a:avLst>
              <a:gd name="adj1" fmla="val 53819"/>
              <a:gd name="adj2" fmla="val -1894"/>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51206" name="Ellips 17"/>
          <p:cNvSpPr>
            <a:spLocks noChangeArrowheads="1"/>
          </p:cNvSpPr>
          <p:nvPr/>
        </p:nvSpPr>
        <p:spPr bwMode="auto">
          <a:xfrm>
            <a:off x="211138" y="4495800"/>
            <a:ext cx="3376612" cy="1981200"/>
          </a:xfrm>
          <a:prstGeom prst="wedgeEllipseCallout">
            <a:avLst>
              <a:gd name="adj1" fmla="val 61458"/>
              <a:gd name="adj2" fmla="val -78407"/>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51207" name="Ellips 18"/>
          <p:cNvSpPr>
            <a:spLocks noChangeArrowheads="1"/>
          </p:cNvSpPr>
          <p:nvPr/>
        </p:nvSpPr>
        <p:spPr bwMode="auto">
          <a:xfrm>
            <a:off x="3868738" y="4495800"/>
            <a:ext cx="3376612" cy="1676400"/>
          </a:xfrm>
          <a:prstGeom prst="wedgeEllipseCallout">
            <a:avLst>
              <a:gd name="adj1" fmla="val -23958"/>
              <a:gd name="adj2" fmla="val -76134"/>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51208" name="Ellips 19"/>
          <p:cNvSpPr>
            <a:spLocks noChangeArrowheads="1"/>
          </p:cNvSpPr>
          <p:nvPr/>
        </p:nvSpPr>
        <p:spPr bwMode="auto">
          <a:xfrm>
            <a:off x="5767388" y="2971800"/>
            <a:ext cx="3376612" cy="1676400"/>
          </a:xfrm>
          <a:prstGeom prst="wedgeEllipseCallout">
            <a:avLst>
              <a:gd name="adj1" fmla="val -54861"/>
              <a:gd name="adj2" fmla="val -38259"/>
            </a:avLst>
          </a:prstGeom>
          <a:solidFill>
            <a:schemeClr val="bg1"/>
          </a:solidFill>
          <a:ln w="12700">
            <a:solidFill>
              <a:srgbClr val="00498F"/>
            </a:solidFill>
            <a:round/>
            <a:headEnd/>
            <a:tailEnd/>
          </a:ln>
        </p:spPr>
        <p:txBody>
          <a:bodyPr/>
          <a:lstStyle/>
          <a:p>
            <a:endParaRPr lang="sv-SE" altLang="sv-SE" sz="1400">
              <a:solidFill>
                <a:schemeClr val="tx2"/>
              </a:solidFill>
              <a:latin typeface="Arial" charset="0"/>
            </a:endParaRPr>
          </a:p>
        </p:txBody>
      </p:sp>
      <p:sp>
        <p:nvSpPr>
          <p:cNvPr id="51209" name="Rectangle 2"/>
          <p:cNvSpPr>
            <a:spLocks noChangeArrowheads="1"/>
          </p:cNvSpPr>
          <p:nvPr/>
        </p:nvSpPr>
        <p:spPr bwMode="auto">
          <a:xfrm>
            <a:off x="0" y="76200"/>
            <a:ext cx="9144000" cy="701675"/>
          </a:xfrm>
          <a:prstGeom prst="rect">
            <a:avLst/>
          </a:prstGeom>
          <a:noFill/>
          <a:ln w="12700">
            <a:noFill/>
            <a:miter lim="800000"/>
            <a:headEnd/>
            <a:tailEnd/>
          </a:ln>
        </p:spPr>
        <p:txBody>
          <a:bodyPr>
            <a:spAutoFit/>
          </a:bodyPr>
          <a:lstStyle/>
          <a:p>
            <a:pPr algn="ctr"/>
            <a:r>
              <a:rPr lang="sv-SE" altLang="sv-SE" sz="4000" b="1">
                <a:solidFill>
                  <a:srgbClr val="000000"/>
                </a:solidFill>
                <a:latin typeface="Helvetica" pitchFamily="34" charset="0"/>
              </a:rPr>
              <a:t>Årets snackis, Besökarens röst:</a:t>
            </a:r>
            <a:endParaRPr lang="sv-SE" altLang="sv-SE" sz="2500">
              <a:solidFill>
                <a:srgbClr val="000000"/>
              </a:solidFill>
              <a:latin typeface="Helvetica" pitchFamily="34" charset="0"/>
            </a:endParaRPr>
          </a:p>
        </p:txBody>
      </p:sp>
      <p:sp>
        <p:nvSpPr>
          <p:cNvPr id="51210" name="textruta 3"/>
          <p:cNvSpPr txBox="1">
            <a:spLocks noChangeArrowheads="1"/>
          </p:cNvSpPr>
          <p:nvPr/>
        </p:nvSpPr>
        <p:spPr bwMode="auto">
          <a:xfrm>
            <a:off x="6542088" y="6172200"/>
            <a:ext cx="2601912" cy="533400"/>
          </a:xfrm>
          <a:prstGeom prst="rect">
            <a:avLst/>
          </a:prstGeom>
          <a:noFill/>
          <a:ln w="9525">
            <a:noFill/>
            <a:miter lim="800000"/>
            <a:headEnd/>
            <a:tailEnd/>
          </a:ln>
        </p:spPr>
        <p:txBody>
          <a:bodyPr>
            <a:spAutoFit/>
          </a:bodyPr>
          <a:lstStyle/>
          <a:p>
            <a:pPr algn="ctr"/>
            <a:r>
              <a:rPr lang="sv-SE" altLang="sv-SE" sz="1400" i="1">
                <a:solidFill>
                  <a:srgbClr val="000000"/>
                </a:solidFill>
                <a:latin typeface="Helvetica" pitchFamily="34" charset="0"/>
              </a:rPr>
              <a:t>Fråga: Vad vill du se som årets snackis på Elfack 2015?</a:t>
            </a:r>
          </a:p>
        </p:txBody>
      </p:sp>
      <p:sp>
        <p:nvSpPr>
          <p:cNvPr id="51211" name="textruta 4"/>
          <p:cNvSpPr txBox="1">
            <a:spLocks noChangeArrowheads="1"/>
          </p:cNvSpPr>
          <p:nvPr/>
        </p:nvSpPr>
        <p:spPr bwMode="auto">
          <a:xfrm>
            <a:off x="773113" y="1066800"/>
            <a:ext cx="3025775" cy="984250"/>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Morgondagens mätare – ny teknik som revolutionerar hemmen.</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FÖRETAGSLEDNING</a:t>
            </a:r>
          </a:p>
          <a:p>
            <a:pPr algn="r"/>
            <a:r>
              <a:rPr lang="sv-SE" altLang="sv-SE" sz="1000">
                <a:solidFill>
                  <a:srgbClr val="000000"/>
                </a:solidFill>
                <a:latin typeface="Arial" charset="0"/>
              </a:rPr>
              <a:t>TRELELBORGS KOMMUN</a:t>
            </a:r>
          </a:p>
        </p:txBody>
      </p:sp>
      <p:sp>
        <p:nvSpPr>
          <p:cNvPr id="51212" name="textruta 5"/>
          <p:cNvSpPr txBox="1">
            <a:spLocks noChangeArrowheads="1"/>
          </p:cNvSpPr>
          <p:nvPr/>
        </p:nvSpPr>
        <p:spPr bwMode="auto">
          <a:xfrm>
            <a:off x="5416550" y="3276600"/>
            <a:ext cx="3024188" cy="1292225"/>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Vad gör vi med alla gamla kvicksilverarmaturer?</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FASTIGHETSFÖRVALTARE</a:t>
            </a:r>
          </a:p>
          <a:p>
            <a:pPr algn="r"/>
            <a:r>
              <a:rPr lang="sv-SE" altLang="sv-SE" sz="1000">
                <a:solidFill>
                  <a:srgbClr val="000000"/>
                </a:solidFill>
                <a:latin typeface="Arial" charset="0"/>
              </a:rPr>
              <a:t>FASTIGHETSFÖRVALTNING</a:t>
            </a:r>
          </a:p>
          <a:p>
            <a:pPr algn="r"/>
            <a:r>
              <a:rPr lang="sv-SE" altLang="sv-SE" sz="1000">
                <a:solidFill>
                  <a:srgbClr val="000000"/>
                </a:solidFill>
                <a:latin typeface="Arial" charset="0"/>
              </a:rPr>
              <a:t>MELLERUD</a:t>
            </a:r>
          </a:p>
          <a:p>
            <a:pPr algn="r"/>
            <a:endParaRPr lang="sv-SE" altLang="sv-SE" sz="1000">
              <a:solidFill>
                <a:srgbClr val="000000"/>
              </a:solidFill>
              <a:latin typeface="Arial" charset="0"/>
            </a:endParaRPr>
          </a:p>
        </p:txBody>
      </p:sp>
      <p:sp>
        <p:nvSpPr>
          <p:cNvPr id="51213" name="textruta 6"/>
          <p:cNvSpPr txBox="1">
            <a:spLocks noChangeArrowheads="1"/>
          </p:cNvSpPr>
          <p:nvPr/>
        </p:nvSpPr>
        <p:spPr bwMode="auto">
          <a:xfrm>
            <a:off x="-211138" y="2895600"/>
            <a:ext cx="3024188" cy="1139825"/>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Alternativ energi, till exempel solceller.</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ELGROSSIST</a:t>
            </a:r>
          </a:p>
          <a:p>
            <a:pPr algn="r"/>
            <a:r>
              <a:rPr lang="sv-SE" altLang="sv-SE" sz="1000">
                <a:solidFill>
                  <a:srgbClr val="000000"/>
                </a:solidFill>
                <a:latin typeface="Arial" charset="0"/>
              </a:rPr>
              <a:t>MALMÖ</a:t>
            </a:r>
          </a:p>
          <a:p>
            <a:pPr algn="r"/>
            <a:endParaRPr lang="sv-SE" altLang="sv-SE" sz="1000">
              <a:solidFill>
                <a:srgbClr val="000000"/>
              </a:solidFill>
              <a:latin typeface="Arial" charset="0"/>
            </a:endParaRPr>
          </a:p>
        </p:txBody>
      </p:sp>
      <p:sp>
        <p:nvSpPr>
          <p:cNvPr id="51214" name="textruta 7"/>
          <p:cNvSpPr txBox="1">
            <a:spLocks noChangeArrowheads="1"/>
          </p:cNvSpPr>
          <p:nvPr/>
        </p:nvSpPr>
        <p:spPr bwMode="auto">
          <a:xfrm>
            <a:off x="5275263" y="1219200"/>
            <a:ext cx="3024187" cy="1292225"/>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Fastighetsstyrningen fick genomslag.</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ELEKTRIKER</a:t>
            </a:r>
          </a:p>
          <a:p>
            <a:pPr algn="r"/>
            <a:r>
              <a:rPr lang="sv-SE" altLang="sv-SE" sz="1000">
                <a:solidFill>
                  <a:srgbClr val="000000"/>
                </a:solidFill>
                <a:latin typeface="Arial" charset="0"/>
              </a:rPr>
              <a:t>EL- O BYGGNADSINSTALLATIONER</a:t>
            </a:r>
          </a:p>
          <a:p>
            <a:pPr algn="r"/>
            <a:r>
              <a:rPr lang="sv-SE" altLang="sv-SE" sz="1000">
                <a:solidFill>
                  <a:srgbClr val="000000"/>
                </a:solidFill>
                <a:latin typeface="Arial" charset="0"/>
              </a:rPr>
              <a:t>SUNNE</a:t>
            </a:r>
          </a:p>
          <a:p>
            <a:pPr algn="r"/>
            <a:endParaRPr lang="sv-SE" altLang="sv-SE" sz="1000">
              <a:solidFill>
                <a:srgbClr val="000000"/>
              </a:solidFill>
              <a:latin typeface="Arial" charset="0"/>
            </a:endParaRPr>
          </a:p>
        </p:txBody>
      </p:sp>
      <p:sp>
        <p:nvSpPr>
          <p:cNvPr id="51215" name="textruta 8"/>
          <p:cNvSpPr txBox="1">
            <a:spLocks noChangeArrowheads="1"/>
          </p:cNvSpPr>
          <p:nvPr/>
        </p:nvSpPr>
        <p:spPr bwMode="auto">
          <a:xfrm>
            <a:off x="280988" y="5029200"/>
            <a:ext cx="3024187" cy="1138238"/>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Så många utställare och besökare!</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ELKONSULT</a:t>
            </a:r>
          </a:p>
          <a:p>
            <a:pPr algn="r"/>
            <a:r>
              <a:rPr lang="sv-SE" altLang="sv-SE" sz="1000">
                <a:solidFill>
                  <a:srgbClr val="000000"/>
                </a:solidFill>
                <a:latin typeface="Arial" charset="0"/>
              </a:rPr>
              <a:t>ESKILSTUNA</a:t>
            </a:r>
          </a:p>
          <a:p>
            <a:pPr algn="r"/>
            <a:endParaRPr lang="sv-SE" altLang="sv-SE" sz="1000">
              <a:solidFill>
                <a:srgbClr val="000000"/>
              </a:solidFill>
              <a:latin typeface="Arial" charset="0"/>
            </a:endParaRPr>
          </a:p>
        </p:txBody>
      </p:sp>
      <p:sp>
        <p:nvSpPr>
          <p:cNvPr id="51216" name="textruta 9"/>
          <p:cNvSpPr txBox="1">
            <a:spLocks noChangeArrowheads="1"/>
          </p:cNvSpPr>
          <p:nvPr/>
        </p:nvSpPr>
        <p:spPr bwMode="auto">
          <a:xfrm>
            <a:off x="3446463" y="4800600"/>
            <a:ext cx="3024187" cy="1077913"/>
          </a:xfrm>
          <a:prstGeom prst="rect">
            <a:avLst/>
          </a:prstGeom>
          <a:noFill/>
          <a:ln w="9525">
            <a:noFill/>
            <a:miter lim="800000"/>
            <a:headEnd/>
            <a:tailEnd/>
          </a:ln>
        </p:spPr>
        <p:txBody>
          <a:bodyPr>
            <a:spAutoFit/>
          </a:bodyPr>
          <a:lstStyle/>
          <a:p>
            <a:pPr algn="r"/>
            <a:r>
              <a:rPr lang="sv-SE" altLang="sv-SE" sz="1400">
                <a:solidFill>
                  <a:srgbClr val="000000"/>
                </a:solidFill>
                <a:latin typeface="Arial" charset="0"/>
              </a:rPr>
              <a:t>”</a:t>
            </a:r>
            <a:r>
              <a:rPr lang="sv-SE" altLang="sv-SE" sz="1400" i="1">
                <a:solidFill>
                  <a:srgbClr val="000000"/>
                </a:solidFill>
                <a:latin typeface="Arial" charset="0"/>
              </a:rPr>
              <a:t>El-bilar, laddstationer.</a:t>
            </a:r>
            <a:r>
              <a:rPr lang="sv-SE" altLang="sv-SE" sz="1400">
                <a:solidFill>
                  <a:srgbClr val="000000"/>
                </a:solidFill>
                <a:latin typeface="Arial" charset="0"/>
              </a:rPr>
              <a:t>”</a:t>
            </a:r>
          </a:p>
          <a:p>
            <a:pPr algn="r"/>
            <a:endParaRPr lang="sv-SE" altLang="sv-SE" sz="1000">
              <a:solidFill>
                <a:srgbClr val="000000"/>
              </a:solidFill>
              <a:latin typeface="Arial" charset="0"/>
            </a:endParaRPr>
          </a:p>
          <a:p>
            <a:pPr algn="r"/>
            <a:r>
              <a:rPr lang="sv-SE" altLang="sv-SE" sz="1000">
                <a:solidFill>
                  <a:srgbClr val="000000"/>
                </a:solidFill>
                <a:latin typeface="Arial" charset="0"/>
              </a:rPr>
              <a:t>PLANERARE/BEREDARE</a:t>
            </a:r>
          </a:p>
          <a:p>
            <a:pPr algn="r"/>
            <a:r>
              <a:rPr lang="sv-SE" altLang="sv-SE" sz="1000">
                <a:solidFill>
                  <a:srgbClr val="000000"/>
                </a:solidFill>
                <a:latin typeface="Arial" charset="0"/>
              </a:rPr>
              <a:t>ELDISTRIBUTION</a:t>
            </a:r>
          </a:p>
          <a:p>
            <a:pPr algn="r"/>
            <a:r>
              <a:rPr lang="sv-SE" altLang="sv-SE" sz="1000">
                <a:solidFill>
                  <a:srgbClr val="000000"/>
                </a:solidFill>
                <a:latin typeface="Arial" charset="0"/>
              </a:rPr>
              <a:t>LINKÖPING</a:t>
            </a:r>
          </a:p>
          <a:p>
            <a:pPr algn="r"/>
            <a:endParaRPr lang="sv-SE" altLang="sv-SE" sz="1000">
              <a:solidFill>
                <a:srgbClr val="000000"/>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6147"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6148"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6149"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pic>
        <p:nvPicPr>
          <p:cNvPr id="6150" name="Picture 2"/>
          <p:cNvPicPr>
            <a:picLocks noChangeAspect="1" noChangeArrowheads="1"/>
          </p:cNvPicPr>
          <p:nvPr/>
        </p:nvPicPr>
        <p:blipFill>
          <a:blip r:embed="rId6"/>
          <a:srcRect/>
          <a:stretch>
            <a:fillRect/>
          </a:stretch>
        </p:blipFill>
        <p:spPr bwMode="auto">
          <a:xfrm>
            <a:off x="14288" y="557213"/>
            <a:ext cx="8539162" cy="5380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normAutofit/>
          </a:bodyPr>
          <a:lstStyle/>
          <a:p>
            <a:pPr algn="l" eaLnBrk="1" fontAlgn="auto" hangingPunct="1">
              <a:spcAft>
                <a:spcPts val="0"/>
              </a:spcAft>
              <a:defRPr/>
            </a:pPr>
            <a:r>
              <a:rPr lang="sv-SE" sz="4000" b="1" dirty="0" err="1" smtClean="0">
                <a:solidFill>
                  <a:schemeClr val="accent5">
                    <a:lumMod val="75000"/>
                  </a:schemeClr>
                </a:solidFill>
                <a:latin typeface="Arial"/>
                <a:cs typeface="Arial"/>
              </a:rPr>
              <a:t>Selcable</a:t>
            </a:r>
            <a:r>
              <a:rPr lang="sv-SE" sz="4000" b="1" dirty="0" smtClean="0">
                <a:solidFill>
                  <a:schemeClr val="accent5">
                    <a:lumMod val="75000"/>
                  </a:schemeClr>
                </a:solidFill>
                <a:latin typeface="Arial"/>
                <a:cs typeface="Arial"/>
              </a:rPr>
              <a:t> på </a:t>
            </a:r>
            <a:r>
              <a:rPr lang="sv-SE" sz="4000" b="1" dirty="0" err="1" smtClean="0">
                <a:solidFill>
                  <a:schemeClr val="accent5">
                    <a:lumMod val="75000"/>
                  </a:schemeClr>
                </a:solidFill>
                <a:latin typeface="Arial"/>
                <a:cs typeface="Arial"/>
              </a:rPr>
              <a:t>Elfack</a:t>
            </a:r>
            <a:endParaRPr lang="sv-SE" sz="4000" b="1" dirty="0">
              <a:solidFill>
                <a:schemeClr val="accent5">
                  <a:lumMod val="75000"/>
                </a:schemeClr>
              </a:solidFill>
              <a:latin typeface="Arial"/>
              <a:ea typeface="+mj-ea"/>
              <a:cs typeface="Arial"/>
            </a:endParaRPr>
          </a:p>
        </p:txBody>
      </p:sp>
      <p:sp>
        <p:nvSpPr>
          <p:cNvPr id="52227" name="Underrubrik 2"/>
          <p:cNvSpPr>
            <a:spLocks noGrp="1"/>
          </p:cNvSpPr>
          <p:nvPr>
            <p:ph type="subTitle" idx="1"/>
          </p:nvPr>
        </p:nvSpPr>
        <p:spPr>
          <a:xfrm>
            <a:off x="685800" y="3600450"/>
            <a:ext cx="7086600" cy="546100"/>
          </a:xfrm>
        </p:spPr>
        <p:txBody>
          <a:bodyPr/>
          <a:lstStyle/>
          <a:p>
            <a:pPr marL="342900" indent="-342900" algn="l" eaLnBrk="1" hangingPunct="1">
              <a:buFont typeface="Arial" charset="0"/>
              <a:buChar char="•"/>
            </a:pPr>
            <a:r>
              <a:rPr lang="sv-SE" altLang="sv-SE" sz="2400" smtClean="0">
                <a:solidFill>
                  <a:schemeClr val="tx1"/>
                </a:solidFill>
                <a:latin typeface="Arial" charset="0"/>
                <a:cs typeface="Arial" charset="0"/>
              </a:rPr>
              <a:t>Nkt Cables – 120 kvm</a:t>
            </a:r>
          </a:p>
          <a:p>
            <a:pPr marL="342900" indent="-342900" algn="l" eaLnBrk="1" hangingPunct="1">
              <a:buFont typeface="Arial" charset="0"/>
              <a:buChar char="•"/>
            </a:pPr>
            <a:r>
              <a:rPr lang="sv-SE" altLang="sv-SE" sz="2400" smtClean="0">
                <a:solidFill>
                  <a:schemeClr val="tx1"/>
                </a:solidFill>
                <a:latin typeface="Arial" charset="0"/>
                <a:cs typeface="Arial" charset="0"/>
              </a:rPr>
              <a:t>Draka – 72 kvm</a:t>
            </a:r>
          </a:p>
          <a:p>
            <a:pPr marL="342900" indent="-342900" algn="l" eaLnBrk="1" hangingPunct="1">
              <a:buFont typeface="Arial" charset="0"/>
              <a:buChar char="•"/>
            </a:pPr>
            <a:r>
              <a:rPr lang="sv-SE" altLang="sv-SE" sz="2400" smtClean="0">
                <a:solidFill>
                  <a:schemeClr val="tx1"/>
                </a:solidFill>
                <a:latin typeface="Arial" charset="0"/>
                <a:cs typeface="Arial" charset="0"/>
              </a:rPr>
              <a:t>Nexans – 70 kvm</a:t>
            </a:r>
          </a:p>
          <a:p>
            <a:pPr marL="342900" indent="-342900" algn="l" eaLnBrk="1" hangingPunct="1">
              <a:buFont typeface="Arial" charset="0"/>
              <a:buChar char="•"/>
            </a:pPr>
            <a:r>
              <a:rPr lang="sv-SE" altLang="sv-SE" sz="2400" smtClean="0">
                <a:solidFill>
                  <a:schemeClr val="tx1"/>
                </a:solidFill>
                <a:latin typeface="Arial" charset="0"/>
                <a:cs typeface="Arial" charset="0"/>
              </a:rPr>
              <a:t>Amokabel - 42</a:t>
            </a:r>
          </a:p>
        </p:txBody>
      </p:sp>
      <p:pic>
        <p:nvPicPr>
          <p:cNvPr id="52228"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52229"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52230"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52231"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Bildobjekt 5" descr="ICON_SMS_av.ai"/>
          <p:cNvPicPr>
            <a:picLocks noChangeAspect="1"/>
          </p:cNvPicPr>
          <p:nvPr/>
        </p:nvPicPr>
        <p:blipFill>
          <a:blip r:embed="rId3"/>
          <a:srcRect t="46481" b="43333"/>
          <a:stretch>
            <a:fillRect/>
          </a:stretch>
        </p:blipFill>
        <p:spPr bwMode="auto">
          <a:xfrm>
            <a:off x="4763" y="6442075"/>
            <a:ext cx="2312987" cy="333375"/>
          </a:xfrm>
          <a:prstGeom prst="rect">
            <a:avLst/>
          </a:prstGeom>
          <a:noFill/>
          <a:ln w="9525">
            <a:noFill/>
            <a:miter lim="800000"/>
            <a:headEnd/>
            <a:tailEnd/>
          </a:ln>
        </p:spPr>
      </p:pic>
      <p:pic>
        <p:nvPicPr>
          <p:cNvPr id="53251" name="Bildobjekt 13" descr="start3.jpg"/>
          <p:cNvPicPr>
            <a:picLocks noChangeAspect="1"/>
          </p:cNvPicPr>
          <p:nvPr/>
        </p:nvPicPr>
        <p:blipFill>
          <a:blip r:embed="rId4"/>
          <a:srcRect l="5141" t="2357" r="4999" b="91751"/>
          <a:stretch>
            <a:fillRect/>
          </a:stretch>
        </p:blipFill>
        <p:spPr bwMode="auto">
          <a:xfrm>
            <a:off x="-88900" y="0"/>
            <a:ext cx="9467850" cy="901700"/>
          </a:xfrm>
          <a:prstGeom prst="rect">
            <a:avLst/>
          </a:prstGeom>
          <a:noFill/>
          <a:ln w="9525">
            <a:noFill/>
            <a:miter lim="800000"/>
            <a:headEnd/>
            <a:tailEnd/>
          </a:ln>
        </p:spPr>
      </p:pic>
      <p:pic>
        <p:nvPicPr>
          <p:cNvPr id="53252" name="Bildobjekt 6" descr="start2.jpg"/>
          <p:cNvPicPr>
            <a:picLocks noChangeAspect="1"/>
          </p:cNvPicPr>
          <p:nvPr/>
        </p:nvPicPr>
        <p:blipFill>
          <a:blip r:embed="rId5"/>
          <a:srcRect l="911" t="23763" r="7361" b="34998"/>
          <a:stretch>
            <a:fillRect/>
          </a:stretch>
        </p:blipFill>
        <p:spPr bwMode="auto">
          <a:xfrm>
            <a:off x="0" y="1819275"/>
            <a:ext cx="8953500" cy="2846388"/>
          </a:xfrm>
          <a:prstGeom prst="rect">
            <a:avLst/>
          </a:prstGeom>
          <a:noFill/>
          <a:ln w="9525">
            <a:noFill/>
            <a:miter lim="800000"/>
            <a:headEnd/>
            <a:tailEnd/>
          </a:ln>
        </p:spPr>
      </p:pic>
      <p:pic>
        <p:nvPicPr>
          <p:cNvPr id="53253" name="Bildobjekt 1" descr="start_siluetter.jpg"/>
          <p:cNvPicPr>
            <a:picLocks noChangeAspect="1"/>
          </p:cNvPicPr>
          <p:nvPr/>
        </p:nvPicPr>
        <p:blipFill>
          <a:blip r:embed="rId6"/>
          <a:srcRect b="63828"/>
          <a:stretch>
            <a:fillRect/>
          </a:stretch>
        </p:blipFill>
        <p:spPr bwMode="auto">
          <a:xfrm>
            <a:off x="5067300" y="2438400"/>
            <a:ext cx="3609975" cy="1295400"/>
          </a:xfrm>
          <a:prstGeom prst="rect">
            <a:avLst/>
          </a:prstGeom>
          <a:noFill/>
          <a:ln w="9525">
            <a:noFill/>
            <a:miter lim="800000"/>
            <a:headEnd/>
            <a:tailEnd/>
          </a:ln>
        </p:spPr>
      </p:pic>
      <p:pic>
        <p:nvPicPr>
          <p:cNvPr id="53254" name="Bildobjekt 5" descr="start_siluetter.jpg"/>
          <p:cNvPicPr>
            <a:picLocks noChangeAspect="1"/>
          </p:cNvPicPr>
          <p:nvPr/>
        </p:nvPicPr>
        <p:blipFill>
          <a:blip r:embed="rId6"/>
          <a:srcRect t="57317"/>
          <a:stretch>
            <a:fillRect/>
          </a:stretch>
        </p:blipFill>
        <p:spPr bwMode="auto">
          <a:xfrm>
            <a:off x="5230813" y="4144963"/>
            <a:ext cx="3421062" cy="1449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Bildobjekt 3" descr="top_elfack.jpg"/>
          <p:cNvPicPr>
            <a:picLocks noChangeAspect="1"/>
          </p:cNvPicPr>
          <p:nvPr/>
        </p:nvPicPr>
        <p:blipFill>
          <a:blip r:embed="rId2"/>
          <a:srcRect/>
          <a:stretch>
            <a:fillRect/>
          </a:stretch>
        </p:blipFill>
        <p:spPr bwMode="auto">
          <a:xfrm>
            <a:off x="0" y="-4763"/>
            <a:ext cx="9144000" cy="979488"/>
          </a:xfrm>
          <a:prstGeom prst="rect">
            <a:avLst/>
          </a:prstGeom>
          <a:noFill/>
          <a:ln w="9525">
            <a:noFill/>
            <a:miter lim="800000"/>
            <a:headEnd/>
            <a:tailEnd/>
          </a:ln>
        </p:spPr>
      </p:pic>
      <p:pic>
        <p:nvPicPr>
          <p:cNvPr id="7171" name="Bildobjekt 3" descr="top_ljusforum1.jpg"/>
          <p:cNvPicPr>
            <a:picLocks noChangeAspect="1"/>
          </p:cNvPicPr>
          <p:nvPr/>
        </p:nvPicPr>
        <p:blipFill>
          <a:blip r:embed="rId3"/>
          <a:srcRect/>
          <a:stretch>
            <a:fillRect/>
          </a:stretch>
        </p:blipFill>
        <p:spPr bwMode="auto">
          <a:xfrm>
            <a:off x="130175" y="6151563"/>
            <a:ext cx="8915400" cy="625475"/>
          </a:xfrm>
          <a:prstGeom prst="rect">
            <a:avLst/>
          </a:prstGeom>
          <a:noFill/>
          <a:ln w="9525">
            <a:noFill/>
            <a:miter lim="800000"/>
            <a:headEnd/>
            <a:tailEnd/>
          </a:ln>
        </p:spPr>
      </p:pic>
      <p:pic>
        <p:nvPicPr>
          <p:cNvPr id="7172" name="Picture 2"/>
          <p:cNvPicPr>
            <a:picLocks noChangeAspect="1" noChangeArrowheads="1"/>
          </p:cNvPicPr>
          <p:nvPr/>
        </p:nvPicPr>
        <p:blipFill>
          <a:blip r:embed="rId4"/>
          <a:srcRect/>
          <a:stretch>
            <a:fillRect/>
          </a:stretch>
        </p:blipFill>
        <p:spPr bwMode="auto">
          <a:xfrm>
            <a:off x="538163" y="852488"/>
            <a:ext cx="8067675" cy="515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8195"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8196"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8197"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pic>
        <p:nvPicPr>
          <p:cNvPr id="8198" name="Picture 2"/>
          <p:cNvPicPr>
            <a:picLocks noChangeAspect="1" noChangeArrowheads="1"/>
          </p:cNvPicPr>
          <p:nvPr/>
        </p:nvPicPr>
        <p:blipFill>
          <a:blip r:embed="rId6"/>
          <a:srcRect/>
          <a:stretch>
            <a:fillRect/>
          </a:stretch>
        </p:blipFill>
        <p:spPr bwMode="auto">
          <a:xfrm>
            <a:off x="962025" y="762000"/>
            <a:ext cx="721995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9219"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9220"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9221"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pic>
        <p:nvPicPr>
          <p:cNvPr id="9222" name="Picture 2"/>
          <p:cNvPicPr>
            <a:picLocks noChangeAspect="1" noChangeArrowheads="1"/>
          </p:cNvPicPr>
          <p:nvPr/>
        </p:nvPicPr>
        <p:blipFill>
          <a:blip r:embed="rId6"/>
          <a:srcRect/>
          <a:stretch>
            <a:fillRect/>
          </a:stretch>
        </p:blipFill>
        <p:spPr bwMode="auto">
          <a:xfrm>
            <a:off x="280988" y="842963"/>
            <a:ext cx="8582025" cy="517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Bildobjekt 3" descr="ICON_SMS_av.ai"/>
          <p:cNvPicPr>
            <a:picLocks noChangeAspect="1"/>
          </p:cNvPicPr>
          <p:nvPr/>
        </p:nvPicPr>
        <p:blipFill>
          <a:blip r:embed="rId2"/>
          <a:srcRect t="46481" b="43333"/>
          <a:stretch>
            <a:fillRect/>
          </a:stretch>
        </p:blipFill>
        <p:spPr bwMode="auto">
          <a:xfrm>
            <a:off x="4763" y="6442075"/>
            <a:ext cx="2312987" cy="333375"/>
          </a:xfrm>
          <a:prstGeom prst="rect">
            <a:avLst/>
          </a:prstGeom>
          <a:noFill/>
          <a:ln w="9525">
            <a:noFill/>
            <a:miter lim="800000"/>
            <a:headEnd/>
            <a:tailEnd/>
          </a:ln>
        </p:spPr>
      </p:pic>
      <p:pic>
        <p:nvPicPr>
          <p:cNvPr id="10243" name="Bildobjekt 12" descr="start3.jpg"/>
          <p:cNvPicPr>
            <a:picLocks noChangeAspect="1"/>
          </p:cNvPicPr>
          <p:nvPr/>
        </p:nvPicPr>
        <p:blipFill>
          <a:blip r:embed="rId3"/>
          <a:srcRect l="5141" t="2357" r="4999" b="91751"/>
          <a:stretch>
            <a:fillRect/>
          </a:stretch>
        </p:blipFill>
        <p:spPr bwMode="auto">
          <a:xfrm>
            <a:off x="-88900" y="0"/>
            <a:ext cx="9467850" cy="901700"/>
          </a:xfrm>
          <a:prstGeom prst="rect">
            <a:avLst/>
          </a:prstGeom>
          <a:noFill/>
          <a:ln w="9525">
            <a:noFill/>
            <a:miter lim="800000"/>
            <a:headEnd/>
            <a:tailEnd/>
          </a:ln>
        </p:spPr>
      </p:pic>
      <p:pic>
        <p:nvPicPr>
          <p:cNvPr id="10244" name="Bildobjekt 6" descr="start_siluetter.jpg"/>
          <p:cNvPicPr>
            <a:picLocks noChangeAspect="1"/>
          </p:cNvPicPr>
          <p:nvPr/>
        </p:nvPicPr>
        <p:blipFill>
          <a:blip r:embed="rId4"/>
          <a:srcRect l="5415" t="5174" r="26680" b="63828"/>
          <a:stretch>
            <a:fillRect/>
          </a:stretch>
        </p:blipFill>
        <p:spPr bwMode="auto">
          <a:xfrm>
            <a:off x="8429625" y="6554788"/>
            <a:ext cx="630238" cy="285750"/>
          </a:xfrm>
          <a:prstGeom prst="rect">
            <a:avLst/>
          </a:prstGeom>
          <a:noFill/>
          <a:ln w="9525">
            <a:noFill/>
            <a:miter lim="800000"/>
            <a:headEnd/>
            <a:tailEnd/>
          </a:ln>
        </p:spPr>
      </p:pic>
      <p:pic>
        <p:nvPicPr>
          <p:cNvPr id="10245" name="Bildobjekt 4" descr="logo.jpg"/>
          <p:cNvPicPr>
            <a:picLocks noChangeAspect="1"/>
          </p:cNvPicPr>
          <p:nvPr/>
        </p:nvPicPr>
        <p:blipFill>
          <a:blip r:embed="rId5"/>
          <a:srcRect l="13753" t="28279" r="17999" b="49596"/>
          <a:stretch>
            <a:fillRect/>
          </a:stretch>
        </p:blipFill>
        <p:spPr bwMode="auto">
          <a:xfrm>
            <a:off x="7110413" y="6211888"/>
            <a:ext cx="1690687" cy="387350"/>
          </a:xfrm>
          <a:prstGeom prst="rect">
            <a:avLst/>
          </a:prstGeom>
          <a:noFill/>
          <a:ln w="9525">
            <a:noFill/>
            <a:miter lim="800000"/>
            <a:headEnd/>
            <a:tailEnd/>
          </a:ln>
        </p:spPr>
      </p:pic>
      <p:pic>
        <p:nvPicPr>
          <p:cNvPr id="10246" name="Picture 2"/>
          <p:cNvPicPr>
            <a:picLocks noChangeAspect="1" noChangeArrowheads="1"/>
          </p:cNvPicPr>
          <p:nvPr/>
        </p:nvPicPr>
        <p:blipFill>
          <a:blip r:embed="rId6"/>
          <a:srcRect/>
          <a:stretch>
            <a:fillRect/>
          </a:stretch>
        </p:blipFill>
        <p:spPr bwMode="auto">
          <a:xfrm>
            <a:off x="785813" y="757238"/>
            <a:ext cx="7572375" cy="534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1153</TotalTime>
  <Words>1141</Words>
  <Application>Microsoft Office PowerPoint</Application>
  <PresentationFormat>Bildspel på skärmen (4:3)</PresentationFormat>
  <Paragraphs>254</Paragraphs>
  <Slides>51</Slides>
  <Notes>6</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51</vt:i4>
      </vt:variant>
    </vt:vector>
  </HeadingPairs>
  <TitlesOfParts>
    <vt:vector size="58" baseType="lpstr">
      <vt:lpstr>Calibri</vt:lpstr>
      <vt:lpstr>MS PGothic</vt:lpstr>
      <vt:lpstr>Arial</vt:lpstr>
      <vt:lpstr>Helvetica</vt:lpstr>
      <vt:lpstr>Garamond</vt:lpstr>
      <vt:lpstr>Office-tema</vt:lpstr>
      <vt:lpstr>Diagram</vt:lpstr>
      <vt:lpstr>Bild 1</vt:lpstr>
      <vt:lpstr>Bild 2</vt:lpstr>
      <vt:lpstr>Bild 3</vt:lpstr>
      <vt:lpstr>Bild 4</vt:lpstr>
      <vt:lpstr>Bild 5</vt:lpstr>
      <vt:lpstr>Bild 6</vt:lpstr>
      <vt:lpstr>Bild 7</vt:lpstr>
      <vt:lpstr>Bild 8</vt:lpstr>
      <vt:lpstr>Bild 9</vt:lpstr>
      <vt:lpstr>Bild 10</vt:lpstr>
      <vt:lpstr>Bild 11</vt:lpstr>
      <vt:lpstr>Bild 12</vt:lpstr>
      <vt:lpstr>Hur ser läget ut?</vt:lpstr>
      <vt:lpstr>Välkomna tillbaka!</vt:lpstr>
      <vt:lpstr>Grossisterna</vt:lpstr>
      <vt:lpstr>Samarbeten</vt:lpstr>
      <vt:lpstr>Bild 17</vt:lpstr>
      <vt:lpstr>Samarbeten</vt:lpstr>
      <vt:lpstr>Samarbeten</vt:lpstr>
      <vt:lpstr>Mervärde för besökare och kvalitetsäkring!</vt:lpstr>
      <vt:lpstr>Belysningssällskapen </vt:lpstr>
      <vt:lpstr>Power circle summit</vt:lpstr>
      <vt:lpstr>Bild 23</vt:lpstr>
      <vt:lpstr>Scener/Seminarier</vt:lpstr>
      <vt:lpstr>Bild 25</vt:lpstr>
      <vt:lpstr>Bild 26</vt:lpstr>
      <vt:lpstr>Bild 27</vt:lpstr>
      <vt:lpstr>Utbildningar</vt:lpstr>
      <vt:lpstr>Bild 29</vt:lpstr>
      <vt:lpstr>Bild 30</vt:lpstr>
      <vt:lpstr>Digitala Elfack</vt:lpstr>
      <vt:lpstr>InvitePeople</vt:lpstr>
      <vt:lpstr>Bild 33</vt:lpstr>
      <vt:lpstr>Bild 34</vt:lpstr>
      <vt:lpstr>Bild 35</vt:lpstr>
      <vt:lpstr>Bild 36</vt:lpstr>
      <vt:lpstr>Bild 37</vt:lpstr>
      <vt:lpstr>Elfack på Linkedin</vt:lpstr>
      <vt:lpstr>Remarketing!</vt:lpstr>
      <vt:lpstr>Twittervägg!</vt:lpstr>
      <vt:lpstr>Reklambyråns uppdrag</vt:lpstr>
      <vt:lpstr>Mässutbildning</vt:lpstr>
      <vt:lpstr>Staden Göteborg</vt:lpstr>
      <vt:lpstr>Festen</vt:lpstr>
      <vt:lpstr>Resor till Elfack!</vt:lpstr>
      <vt:lpstr>Rekryteringsdagen vara eller icke vara!</vt:lpstr>
      <vt:lpstr>Bild 47</vt:lpstr>
      <vt:lpstr>Bild 48</vt:lpstr>
      <vt:lpstr>Bild 49</vt:lpstr>
      <vt:lpstr>Selcable på Elfack</vt:lpstr>
      <vt:lpstr>Bild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Ljusforum rubrik 1-2 rader, Arial Fet 40 p</dc:title>
  <dc:creator>Karin Andersson</dc:creator>
  <cp:lastModifiedBy>SELCABLE</cp:lastModifiedBy>
  <cp:revision>130</cp:revision>
  <dcterms:created xsi:type="dcterms:W3CDTF">2012-08-16T09:07:24Z</dcterms:created>
  <dcterms:modified xsi:type="dcterms:W3CDTF">2014-06-02T19:04:54Z</dcterms:modified>
</cp:coreProperties>
</file>