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61" r:id="rId2"/>
    <p:sldId id="272" r:id="rId3"/>
    <p:sldId id="280" r:id="rId4"/>
    <p:sldId id="267" r:id="rId5"/>
    <p:sldId id="304" r:id="rId6"/>
    <p:sldId id="273" r:id="rId7"/>
    <p:sldId id="305" r:id="rId8"/>
    <p:sldId id="281" r:id="rId9"/>
    <p:sldId id="286" r:id="rId10"/>
    <p:sldId id="283" r:id="rId11"/>
    <p:sldId id="284" r:id="rId12"/>
    <p:sldId id="285" r:id="rId13"/>
    <p:sldId id="287" r:id="rId14"/>
    <p:sldId id="288" r:id="rId15"/>
    <p:sldId id="289" r:id="rId16"/>
    <p:sldId id="290" r:id="rId17"/>
    <p:sldId id="300" r:id="rId18"/>
    <p:sldId id="301" r:id="rId19"/>
    <p:sldId id="302" r:id="rId20"/>
    <p:sldId id="291" r:id="rId21"/>
    <p:sldId id="292" r:id="rId22"/>
    <p:sldId id="293" r:id="rId23"/>
    <p:sldId id="297" r:id="rId24"/>
    <p:sldId id="298" r:id="rId25"/>
    <p:sldId id="299" r:id="rId26"/>
    <p:sldId id="279" r:id="rId27"/>
    <p:sldId id="306" r:id="rId28"/>
    <p:sldId id="259" r:id="rId29"/>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2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02" autoAdjust="0"/>
    <p:restoredTop sz="94660"/>
  </p:normalViewPr>
  <p:slideViewPr>
    <p:cSldViewPr snapToObjects="1">
      <p:cViewPr varScale="1">
        <p:scale>
          <a:sx n="98" d="100"/>
          <a:sy n="98" d="100"/>
        </p:scale>
        <p:origin x="-11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F0154E-467B-4E34-999A-9E8D3994184C}" type="datetimeFigureOut">
              <a:rPr lang="sv-SE"/>
              <a:pPr>
                <a:defRPr/>
              </a:pPr>
              <a:t>2012-05-15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015258F-253F-469C-9E4F-2601BCC51D8D}" type="slidenum">
              <a:rPr lang="sv-SE"/>
              <a:pPr>
                <a:defRPr/>
              </a:pPr>
              <a:t>‹#›</a:t>
            </a:fld>
            <a:endParaRPr lang="sv-S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499C8F-F67D-401D-A2F8-99A77363C7BE}" type="datetimeFigureOut">
              <a:rPr lang="sv-SE"/>
              <a:pPr>
                <a:defRPr/>
              </a:pPr>
              <a:t>2012-05-15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237B7B6-1EE3-4278-A7FE-88B7688DB86F}" type="slidenum">
              <a:rPr lang="sv-SE"/>
              <a:pPr>
                <a:defRPr/>
              </a:pPr>
              <a:t>‹#›</a:t>
            </a:fld>
            <a:endParaRPr lang="sv-SE"/>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787200"/>
            <a:ext cx="8064000" cy="630000"/>
          </a:xfrm>
        </p:spPr>
        <p:txBody>
          <a:bodyPr anchor="t">
            <a:normAutofit/>
          </a:bodyPr>
          <a:lstStyle>
            <a:lvl1pPr algn="l">
              <a:defRPr sz="4800">
                <a:solidFill>
                  <a:schemeClr val="bg1"/>
                </a:solidFill>
              </a:defRPr>
            </a:lvl1pPr>
          </a:lstStyle>
          <a:p>
            <a:r>
              <a:rPr lang="en-US" dirty="0" smtClean="0"/>
              <a:t>Click to edit Master title style</a:t>
            </a:r>
            <a:endParaRPr lang="sv-SE" dirty="0"/>
          </a:p>
        </p:txBody>
      </p:sp>
      <p:sp>
        <p:nvSpPr>
          <p:cNvPr id="3" name="Underrubrik 2"/>
          <p:cNvSpPr>
            <a:spLocks noGrp="1"/>
          </p:cNvSpPr>
          <p:nvPr>
            <p:ph type="subTitle" idx="1"/>
          </p:nvPr>
        </p:nvSpPr>
        <p:spPr>
          <a:xfrm>
            <a:off x="540000" y="4500000"/>
            <a:ext cx="8064000" cy="5334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4" name="Platshållare för datum 3"/>
          <p:cNvSpPr>
            <a:spLocks noGrp="1"/>
          </p:cNvSpPr>
          <p:nvPr>
            <p:ph type="dt" sz="half" idx="10"/>
          </p:nvPr>
        </p:nvSpPr>
        <p:spPr/>
        <p:txBody>
          <a:bodyPr/>
          <a:lstStyle>
            <a:lvl1pPr>
              <a:defRPr/>
            </a:lvl1pPr>
          </a:lstStyle>
          <a:p>
            <a:pPr>
              <a:defRPr/>
            </a:pPr>
            <a:r>
              <a:rPr lang="sv-SE" smtClean="0"/>
              <a:t>2012-05-11</a:t>
            </a:r>
            <a:endParaRPr lang="sv-SE" dirty="0"/>
          </a:p>
        </p:txBody>
      </p:sp>
      <p:sp>
        <p:nvSpPr>
          <p:cNvPr id="5" name="Platshållare för sidfot 4"/>
          <p:cNvSpPr>
            <a:spLocks noGrp="1"/>
          </p:cNvSpPr>
          <p:nvPr>
            <p:ph type="ftr" sz="quarter" idx="11"/>
          </p:nvPr>
        </p:nvSpPr>
        <p:spPr/>
        <p:txBody>
          <a:bodyPr/>
          <a:lstStyle>
            <a:lvl1pPr>
              <a:defRPr/>
            </a:lvl1pPr>
          </a:lstStyle>
          <a:p>
            <a:pPr>
              <a:defRPr/>
            </a:pPr>
            <a:r>
              <a:rPr lang="sv-SE" smtClean="0"/>
              <a:t>© SELCABLE – rädda liv och spara pengar SELC-12:020 B</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647D84B3-B6C8-4BCC-97C2-14F848108FF2}" type="slidenum">
              <a:rPr lang="sv-SE"/>
              <a:pPr>
                <a:defRPr/>
              </a:pP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r>
              <a:rPr lang="sv-SE" smtClean="0"/>
              <a:t>2012-05-11</a:t>
            </a:r>
            <a:endParaRPr lang="sv-SE" dirty="0"/>
          </a:p>
        </p:txBody>
      </p:sp>
      <p:sp>
        <p:nvSpPr>
          <p:cNvPr id="5" name="Platshållare för sidfot 4"/>
          <p:cNvSpPr>
            <a:spLocks noGrp="1"/>
          </p:cNvSpPr>
          <p:nvPr>
            <p:ph type="ftr" sz="quarter" idx="11"/>
          </p:nvPr>
        </p:nvSpPr>
        <p:spPr/>
        <p:txBody>
          <a:bodyPr/>
          <a:lstStyle>
            <a:lvl1pPr>
              <a:defRPr/>
            </a:lvl1pPr>
          </a:lstStyle>
          <a:p>
            <a:pPr>
              <a:defRPr/>
            </a:pPr>
            <a:r>
              <a:rPr lang="sv-SE" smtClean="0"/>
              <a:t>© SELCABLE – rädda liv och spara pengar SELC-12:020 B</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88E0E319-BD01-4776-BF3F-4FBE0898F041}"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r>
              <a:rPr lang="sv-SE" smtClean="0"/>
              <a:t>2012-05-11</a:t>
            </a:r>
            <a:endParaRPr lang="sv-SE" dirty="0"/>
          </a:p>
        </p:txBody>
      </p:sp>
      <p:sp>
        <p:nvSpPr>
          <p:cNvPr id="6" name="Platshållare för sidfot 4"/>
          <p:cNvSpPr>
            <a:spLocks noGrp="1"/>
          </p:cNvSpPr>
          <p:nvPr>
            <p:ph type="ftr" sz="quarter" idx="11"/>
          </p:nvPr>
        </p:nvSpPr>
        <p:spPr/>
        <p:txBody>
          <a:bodyPr/>
          <a:lstStyle>
            <a:lvl1pPr>
              <a:defRPr/>
            </a:lvl1pPr>
          </a:lstStyle>
          <a:p>
            <a:pPr>
              <a:defRPr/>
            </a:pPr>
            <a:r>
              <a:rPr lang="sv-SE" smtClean="0"/>
              <a:t>© SELCABLE – rädda liv och spara pengar SELC-12:020 B</a:t>
            </a:r>
            <a:endParaRPr lang="sv-SE" dirty="0"/>
          </a:p>
        </p:txBody>
      </p:sp>
      <p:sp>
        <p:nvSpPr>
          <p:cNvPr id="7" name="Platshållare för bildnummer 5"/>
          <p:cNvSpPr>
            <a:spLocks noGrp="1"/>
          </p:cNvSpPr>
          <p:nvPr>
            <p:ph type="sldNum" sz="quarter" idx="12"/>
          </p:nvPr>
        </p:nvSpPr>
        <p:spPr/>
        <p:txBody>
          <a:bodyPr/>
          <a:lstStyle>
            <a:lvl1pPr>
              <a:defRPr/>
            </a:lvl1pPr>
          </a:lstStyle>
          <a:p>
            <a:pPr>
              <a:defRPr/>
            </a:pPr>
            <a:fld id="{3B37BEA8-E08B-4A71-BBFC-6AF93F4E735D}" type="slidenum">
              <a:rPr lang="sv-SE"/>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r>
              <a:rPr lang="sv-SE" smtClean="0"/>
              <a:t>2012-05-11</a:t>
            </a:r>
            <a:endParaRPr lang="sv-SE" dirty="0"/>
          </a:p>
        </p:txBody>
      </p:sp>
      <p:sp>
        <p:nvSpPr>
          <p:cNvPr id="4" name="Platshållare för sidfot 4"/>
          <p:cNvSpPr>
            <a:spLocks noGrp="1"/>
          </p:cNvSpPr>
          <p:nvPr>
            <p:ph type="ftr" sz="quarter" idx="11"/>
          </p:nvPr>
        </p:nvSpPr>
        <p:spPr/>
        <p:txBody>
          <a:bodyPr/>
          <a:lstStyle>
            <a:lvl1pPr>
              <a:defRPr/>
            </a:lvl1pPr>
          </a:lstStyle>
          <a:p>
            <a:pPr>
              <a:defRPr/>
            </a:pPr>
            <a:r>
              <a:rPr lang="sv-SE" smtClean="0"/>
              <a:t>© SELCABLE – rädda liv och spara pengar SELC-12:020 B</a:t>
            </a:r>
            <a:endParaRPr lang="sv-SE" dirty="0"/>
          </a:p>
        </p:txBody>
      </p:sp>
      <p:sp>
        <p:nvSpPr>
          <p:cNvPr id="5" name="Platshållare för bildnummer 5"/>
          <p:cNvSpPr>
            <a:spLocks noGrp="1"/>
          </p:cNvSpPr>
          <p:nvPr>
            <p:ph type="sldNum" sz="quarter" idx="12"/>
          </p:nvPr>
        </p:nvSpPr>
        <p:spPr/>
        <p:txBody>
          <a:bodyPr/>
          <a:lstStyle>
            <a:lvl1pPr>
              <a:defRPr/>
            </a:lvl1pPr>
          </a:lstStyle>
          <a:p>
            <a:pPr>
              <a:defRPr/>
            </a:pPr>
            <a:fld id="{5856E323-BA31-4BA1-A92E-E0D566282DC9}"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r>
              <a:rPr lang="sv-SE" smtClean="0"/>
              <a:t>2012-05-11</a:t>
            </a:r>
            <a:endParaRPr lang="sv-SE" dirty="0"/>
          </a:p>
        </p:txBody>
      </p:sp>
      <p:sp>
        <p:nvSpPr>
          <p:cNvPr id="3" name="Platshållare för sidfot 4"/>
          <p:cNvSpPr>
            <a:spLocks noGrp="1"/>
          </p:cNvSpPr>
          <p:nvPr>
            <p:ph type="ftr" sz="quarter" idx="11"/>
          </p:nvPr>
        </p:nvSpPr>
        <p:spPr/>
        <p:txBody>
          <a:bodyPr/>
          <a:lstStyle>
            <a:lvl1pPr>
              <a:defRPr/>
            </a:lvl1pPr>
          </a:lstStyle>
          <a:p>
            <a:pPr>
              <a:defRPr/>
            </a:pPr>
            <a:r>
              <a:rPr lang="sv-SE" smtClean="0"/>
              <a:t>© SELCABLE – rädda liv och spara pengar SELC-12:020 B</a:t>
            </a:r>
            <a:endParaRPr lang="sv-SE" dirty="0"/>
          </a:p>
        </p:txBody>
      </p:sp>
      <p:sp>
        <p:nvSpPr>
          <p:cNvPr id="4" name="Platshållare för bildnummer 5"/>
          <p:cNvSpPr>
            <a:spLocks noGrp="1"/>
          </p:cNvSpPr>
          <p:nvPr>
            <p:ph type="sldNum" sz="quarter" idx="12"/>
          </p:nvPr>
        </p:nvSpPr>
        <p:spPr/>
        <p:txBody>
          <a:bodyPr/>
          <a:lstStyle>
            <a:lvl1pPr>
              <a:defRPr/>
            </a:lvl1pPr>
          </a:lstStyle>
          <a:p>
            <a:pPr>
              <a:defRPr/>
            </a:pPr>
            <a:fld id="{07264B17-8B6F-47D6-B53F-E990CD053817}" type="slidenum">
              <a:rPr lang="sv-SE"/>
              <a:pPr>
                <a:defRPr/>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13223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2647950"/>
            <a:ext cx="82296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7086600" y="6356350"/>
            <a:ext cx="10668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tint val="75000"/>
                  </a:schemeClr>
                </a:solidFill>
                <a:latin typeface="Arial"/>
                <a:cs typeface="Arial"/>
              </a:defRPr>
            </a:lvl1pPr>
          </a:lstStyle>
          <a:p>
            <a:pPr>
              <a:defRPr/>
            </a:pPr>
            <a:r>
              <a:rPr lang="sv-SE" smtClean="0"/>
              <a:t>2012-05-11</a:t>
            </a:r>
            <a:endParaRPr lang="sv-SE" dirty="0"/>
          </a:p>
        </p:txBody>
      </p:sp>
      <p:sp>
        <p:nvSpPr>
          <p:cNvPr id="5" name="Platshållare för sidfot 4"/>
          <p:cNvSpPr>
            <a:spLocks noGrp="1"/>
          </p:cNvSpPr>
          <p:nvPr>
            <p:ph type="ftr" sz="quarter" idx="3"/>
          </p:nvPr>
        </p:nvSpPr>
        <p:spPr>
          <a:xfrm>
            <a:off x="457200" y="6356350"/>
            <a:ext cx="4114800" cy="365125"/>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tint val="75000"/>
                  </a:schemeClr>
                </a:solidFill>
                <a:latin typeface="Arial"/>
                <a:cs typeface="Arial"/>
              </a:defRPr>
            </a:lvl1pPr>
          </a:lstStyle>
          <a:p>
            <a:pPr>
              <a:defRPr/>
            </a:pPr>
            <a:r>
              <a:rPr lang="sv-SE" smtClean="0"/>
              <a:t>© SELCABLE – rädda liv och spara pengar SELC-12:020 B</a:t>
            </a:r>
            <a:endParaRPr lang="sv-SE" dirty="0"/>
          </a:p>
        </p:txBody>
      </p:sp>
      <p:sp>
        <p:nvSpPr>
          <p:cNvPr id="6" name="Platshållare för bildnumm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tint val="75000"/>
                  </a:schemeClr>
                </a:solidFill>
                <a:latin typeface="Arial"/>
                <a:cs typeface="Arial"/>
              </a:defRPr>
            </a:lvl1pPr>
          </a:lstStyle>
          <a:p>
            <a:pPr>
              <a:defRPr/>
            </a:pPr>
            <a:fld id="{19C31888-5F86-42BA-B749-204D5F38750E}"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hf hdr="0"/>
  <p:txStyles>
    <p:titleStyle>
      <a:lvl1pPr algn="ctr" defTabSz="457200" rtl="0" fontAlgn="base">
        <a:spcBef>
          <a:spcPct val="0"/>
        </a:spcBef>
        <a:spcAft>
          <a:spcPct val="0"/>
        </a:spcAft>
        <a:defRPr sz="4400" kern="1200">
          <a:solidFill>
            <a:schemeClr val="tx1"/>
          </a:solidFill>
          <a:latin typeface="Arial"/>
          <a:ea typeface="+mj-ea"/>
          <a:cs typeface="Arial"/>
        </a:defRPr>
      </a:lvl1pPr>
      <a:lvl2pPr algn="ctr" defTabSz="457200" rtl="0" fontAlgn="base">
        <a:spcBef>
          <a:spcPct val="0"/>
        </a:spcBef>
        <a:spcAft>
          <a:spcPct val="0"/>
        </a:spcAft>
        <a:defRPr sz="4400">
          <a:solidFill>
            <a:schemeClr val="tx1"/>
          </a:solidFill>
          <a:latin typeface="Arial" charset="0"/>
          <a:cs typeface="Arial" charset="0"/>
        </a:defRPr>
      </a:lvl2pPr>
      <a:lvl3pPr algn="ctr" defTabSz="457200" rtl="0" fontAlgn="base">
        <a:spcBef>
          <a:spcPct val="0"/>
        </a:spcBef>
        <a:spcAft>
          <a:spcPct val="0"/>
        </a:spcAft>
        <a:defRPr sz="4400">
          <a:solidFill>
            <a:schemeClr val="tx1"/>
          </a:solidFill>
          <a:latin typeface="Arial" charset="0"/>
          <a:cs typeface="Arial" charset="0"/>
        </a:defRPr>
      </a:lvl3pPr>
      <a:lvl4pPr algn="ctr" defTabSz="457200" rtl="0" fontAlgn="base">
        <a:spcBef>
          <a:spcPct val="0"/>
        </a:spcBef>
        <a:spcAft>
          <a:spcPct val="0"/>
        </a:spcAft>
        <a:defRPr sz="4400">
          <a:solidFill>
            <a:schemeClr val="tx1"/>
          </a:solidFill>
          <a:latin typeface="Arial" charset="0"/>
          <a:cs typeface="Arial" charset="0"/>
        </a:defRPr>
      </a:lvl4pPr>
      <a:lvl5pPr algn="ctr" defTabSz="457200" rtl="0" fontAlgn="base">
        <a:spcBef>
          <a:spcPct val="0"/>
        </a:spcBef>
        <a:spcAft>
          <a:spcPct val="0"/>
        </a:spcAft>
        <a:defRPr sz="4400">
          <a:solidFill>
            <a:schemeClr val="tx1"/>
          </a:solidFill>
          <a:latin typeface="Arial" charset="0"/>
          <a:cs typeface="Arial" charset="0"/>
        </a:defRPr>
      </a:lvl5pPr>
      <a:lvl6pPr marL="457200" algn="ctr" defTabSz="457200" rtl="0" fontAlgn="base">
        <a:spcBef>
          <a:spcPct val="0"/>
        </a:spcBef>
        <a:spcAft>
          <a:spcPct val="0"/>
        </a:spcAft>
        <a:defRPr sz="4400">
          <a:solidFill>
            <a:schemeClr val="tx1"/>
          </a:solidFill>
          <a:latin typeface="Arial" charset="0"/>
          <a:cs typeface="Arial" charset="0"/>
        </a:defRPr>
      </a:lvl6pPr>
      <a:lvl7pPr marL="914400" algn="ctr" defTabSz="457200" rtl="0" fontAlgn="base">
        <a:spcBef>
          <a:spcPct val="0"/>
        </a:spcBef>
        <a:spcAft>
          <a:spcPct val="0"/>
        </a:spcAft>
        <a:defRPr sz="4400">
          <a:solidFill>
            <a:schemeClr val="tx1"/>
          </a:solidFill>
          <a:latin typeface="Arial" charset="0"/>
          <a:cs typeface="Arial" charset="0"/>
        </a:defRPr>
      </a:lvl7pPr>
      <a:lvl8pPr marL="1371600" algn="ctr" defTabSz="457200" rtl="0" fontAlgn="base">
        <a:spcBef>
          <a:spcPct val="0"/>
        </a:spcBef>
        <a:spcAft>
          <a:spcPct val="0"/>
        </a:spcAft>
        <a:defRPr sz="4400">
          <a:solidFill>
            <a:schemeClr val="tx1"/>
          </a:solidFill>
          <a:latin typeface="Arial" charset="0"/>
          <a:cs typeface="Arial" charset="0"/>
        </a:defRPr>
      </a:lvl8pPr>
      <a:lvl9pPr marL="1828800" algn="ctr" defTabSz="457200" rtl="0" fontAlgn="base">
        <a:spcBef>
          <a:spcPct val="0"/>
        </a:spcBef>
        <a:spcAft>
          <a:spcPct val="0"/>
        </a:spcAft>
        <a:defRPr sz="4400">
          <a:solidFill>
            <a:schemeClr val="tx1"/>
          </a:solidFill>
          <a:latin typeface="Arial" charset="0"/>
          <a:cs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w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Bildobjekt 3" descr="Back_page_01_blu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19" name="Rak 18"/>
          <p:cNvCxnSpPr/>
          <p:nvPr/>
        </p:nvCxnSpPr>
        <p:spPr>
          <a:xfrm>
            <a:off x="0" y="12065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219" name="Bildobjekt 8" descr="Selcable_logo-01.png"/>
          <p:cNvPicPr>
            <a:picLocks noChangeAspect="1"/>
          </p:cNvPicPr>
          <p:nvPr/>
        </p:nvPicPr>
        <p:blipFill>
          <a:blip r:embed="rId3"/>
          <a:srcRect/>
          <a:stretch>
            <a:fillRect/>
          </a:stretch>
        </p:blipFill>
        <p:spPr bwMode="auto">
          <a:xfrm>
            <a:off x="539750" y="539750"/>
            <a:ext cx="3706813" cy="963613"/>
          </a:xfrm>
          <a:prstGeom prst="rect">
            <a:avLst/>
          </a:prstGeom>
          <a:noFill/>
          <a:ln w="9525">
            <a:noFill/>
            <a:miter lim="800000"/>
            <a:headEnd/>
            <a:tailEnd/>
          </a:ln>
        </p:spPr>
      </p:pic>
      <p:sp>
        <p:nvSpPr>
          <p:cNvPr id="9220" name="Rubrik 10"/>
          <p:cNvSpPr>
            <a:spLocks noGrp="1"/>
          </p:cNvSpPr>
          <p:nvPr>
            <p:ph type="ctrTitle"/>
          </p:nvPr>
        </p:nvSpPr>
        <p:spPr>
          <a:xfrm>
            <a:off x="539750" y="3657600"/>
            <a:ext cx="8064500" cy="1524000"/>
          </a:xfrm>
        </p:spPr>
        <p:txBody>
          <a:bodyPr/>
          <a:lstStyle/>
          <a:p>
            <a:r>
              <a:rPr lang="sv-SE" sz="3800" b="1" smtClean="0">
                <a:latin typeface="Arial" charset="0"/>
                <a:cs typeface="Arial" charset="0"/>
              </a:rPr>
              <a:t>Halogenfria kablar</a:t>
            </a:r>
            <a:br>
              <a:rPr lang="sv-SE" sz="3800" b="1" smtClean="0">
                <a:latin typeface="Arial" charset="0"/>
                <a:cs typeface="Arial" charset="0"/>
              </a:rPr>
            </a:br>
            <a:r>
              <a:rPr lang="sv-SE" sz="3800" b="1" smtClean="0">
                <a:latin typeface="Arial" charset="0"/>
                <a:cs typeface="Arial" charset="0"/>
              </a:rPr>
              <a:t>– räddar liv och sparar pengar</a:t>
            </a:r>
          </a:p>
        </p:txBody>
      </p:sp>
      <p:sp>
        <p:nvSpPr>
          <p:cNvPr id="9221" name="Underrubrik 11"/>
          <p:cNvSpPr>
            <a:spLocks noGrp="1"/>
          </p:cNvSpPr>
          <p:nvPr>
            <p:ph type="subTitle" idx="1"/>
          </p:nvPr>
        </p:nvSpPr>
        <p:spPr>
          <a:xfrm>
            <a:off x="539750" y="5181600"/>
            <a:ext cx="8064500" cy="533400"/>
          </a:xfrm>
        </p:spPr>
        <p:txBody>
          <a:bodyPr/>
          <a:lstStyle/>
          <a:p>
            <a:r>
              <a:rPr lang="sv-SE" sz="2200" dirty="0" smtClean="0">
                <a:latin typeface="Arial" charset="0"/>
                <a:cs typeface="Arial" charset="0"/>
              </a:rPr>
              <a:t>Plats/Datum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newsimg.bbc.co.uk/media/images/41870000/jpg/_41870838_itplane_ap.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4"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18435"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r>
              <a:rPr lang="sv-SE" dirty="0"/>
              <a:t>11</a:t>
            </a:r>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3" name="Rubrik 11"/>
          <p:cNvSpPr txBox="1">
            <a:spLocks/>
          </p:cNvSpPr>
          <p:nvPr/>
        </p:nvSpPr>
        <p:spPr>
          <a:xfrm>
            <a:off x="539750" y="4724400"/>
            <a:ext cx="8064500" cy="1143000"/>
          </a:xfrm>
          <a:prstGeom prst="rect">
            <a:avLst/>
          </a:prstGeom>
        </p:spPr>
        <p:txBody>
          <a:bodyPr wrap="none" anchor="ctr"/>
          <a:lstStyle/>
          <a:p>
            <a:pPr fontAlgn="auto">
              <a:spcAft>
                <a:spcPts val="0"/>
              </a:spcAft>
              <a:defRPr/>
            </a:pPr>
            <a:r>
              <a:rPr lang="sv-SE" sz="4000" b="1" dirty="0">
                <a:solidFill>
                  <a:srgbClr val="000000"/>
                </a:solidFill>
                <a:latin typeface="Arial"/>
                <a:ea typeface="+mj-ea"/>
                <a:cs typeface="Arial"/>
              </a:rPr>
              <a:t>Düsseldorf Airport</a:t>
            </a:r>
          </a:p>
          <a:p>
            <a:pPr fontAlgn="auto">
              <a:spcAft>
                <a:spcPts val="0"/>
              </a:spcAft>
              <a:defRPr/>
            </a:pPr>
            <a:r>
              <a:rPr lang="sv-SE" sz="4000" b="1" dirty="0">
                <a:solidFill>
                  <a:srgbClr val="000000"/>
                </a:solidFill>
                <a:latin typeface="Arial"/>
                <a:ea typeface="+mj-ea"/>
                <a:cs typeface="Arial"/>
              </a:rPr>
              <a:t>– brand på flygplats 1996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tshållare för innehåll 9"/>
          <p:cNvSpPr>
            <a:spLocks noGrp="1"/>
          </p:cNvSpPr>
          <p:nvPr>
            <p:ph sz="half" idx="1"/>
          </p:nvPr>
        </p:nvSpPr>
        <p:spPr>
          <a:xfrm>
            <a:off x="539750" y="2546350"/>
            <a:ext cx="4032250" cy="3679825"/>
          </a:xfrm>
        </p:spPr>
        <p:txBody>
          <a:bodyPr/>
          <a:lstStyle/>
          <a:p>
            <a:r>
              <a:rPr lang="sv-SE" sz="2200" smtClean="0">
                <a:solidFill>
                  <a:srgbClr val="000000"/>
                </a:solidFill>
                <a:latin typeface="Arial" charset="0"/>
                <a:cs typeface="Arial" charset="0"/>
              </a:rPr>
              <a:t>17 människor dog</a:t>
            </a:r>
          </a:p>
          <a:p>
            <a:r>
              <a:rPr lang="sv-SE" sz="2200" smtClean="0">
                <a:solidFill>
                  <a:srgbClr val="000000"/>
                </a:solidFill>
                <a:latin typeface="Arial" charset="0"/>
                <a:cs typeface="Arial" charset="0"/>
              </a:rPr>
              <a:t>De flesta efter att ha andats in giftig rök från bland annat PVC då de inte hittade ut ur lokalen</a:t>
            </a:r>
          </a:p>
          <a:p>
            <a:r>
              <a:rPr lang="sv-SE" sz="2200" smtClean="0">
                <a:solidFill>
                  <a:srgbClr val="000000"/>
                </a:solidFill>
                <a:latin typeface="Arial" charset="0"/>
                <a:cs typeface="Arial" charset="0"/>
              </a:rPr>
              <a:t>Ytterligare många</a:t>
            </a:r>
            <a:br>
              <a:rPr lang="sv-SE" sz="2200" smtClean="0">
                <a:solidFill>
                  <a:srgbClr val="000000"/>
                </a:solidFill>
                <a:latin typeface="Arial" charset="0"/>
                <a:cs typeface="Arial" charset="0"/>
              </a:rPr>
            </a:br>
            <a:r>
              <a:rPr lang="sv-SE" sz="2200" smtClean="0">
                <a:solidFill>
                  <a:srgbClr val="000000"/>
                </a:solidFill>
                <a:latin typeface="Arial" charset="0"/>
                <a:cs typeface="Arial" charset="0"/>
              </a:rPr>
              <a:t>allvarligt skadade</a:t>
            </a:r>
          </a:p>
          <a:p>
            <a:r>
              <a:rPr lang="sv-SE" sz="2200" smtClean="0">
                <a:solidFill>
                  <a:srgbClr val="000000"/>
                </a:solidFill>
                <a:latin typeface="Arial" charset="0"/>
                <a:cs typeface="Arial" charset="0"/>
              </a:rPr>
              <a:t>Skadorna på flygplatsen uppskattades till hundratals miljoner</a:t>
            </a:r>
          </a:p>
        </p:txBody>
      </p:sp>
      <p:pic>
        <p:nvPicPr>
          <p:cNvPr id="19458"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19459"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6EE61B7F-6D5A-4EEE-9727-3812984869AA}" type="slidenum">
              <a:rPr lang="sv-SE"/>
              <a:pPr>
                <a:defRPr/>
              </a:pPr>
              <a:t>11</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64" name="Rubrik 11"/>
          <p:cNvSpPr>
            <a:spLocks noGrp="1"/>
          </p:cNvSpPr>
          <p:nvPr>
            <p:ph type="title"/>
          </p:nvPr>
        </p:nvSpPr>
        <p:spPr>
          <a:xfrm>
            <a:off x="539750" y="1403350"/>
            <a:ext cx="8064500" cy="1143000"/>
          </a:xfrm>
        </p:spPr>
        <p:txBody>
          <a:bodyPr/>
          <a:lstStyle/>
          <a:p>
            <a:pPr algn="l"/>
            <a:r>
              <a:rPr lang="sv-SE" sz="3600" b="1" smtClean="0">
                <a:solidFill>
                  <a:srgbClr val="000000"/>
                </a:solidFill>
                <a:latin typeface="Arial" charset="0"/>
                <a:cs typeface="Arial" charset="0"/>
              </a:rPr>
              <a:t>Düsseldorf Airport 1996</a:t>
            </a:r>
          </a:p>
        </p:txBody>
      </p:sp>
      <p:pic>
        <p:nvPicPr>
          <p:cNvPr id="19465" name="Platshållare för innehåll 16" descr="Bildarkivet_HS7R_10x10.jpg"/>
          <p:cNvPicPr>
            <a:picLocks/>
          </p:cNvPicPr>
          <p:nvPr/>
        </p:nvPicPr>
        <p:blipFill>
          <a:blip r:embed="rId4"/>
          <a:srcRect/>
          <a:stretch>
            <a:fillRect/>
          </a:stretch>
        </p:blipFill>
        <p:spPr bwMode="auto">
          <a:xfrm>
            <a:off x="4810125" y="2549525"/>
            <a:ext cx="3779838" cy="332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20482"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20483" name="Rubrik 12"/>
          <p:cNvSpPr>
            <a:spLocks noGrp="1"/>
          </p:cNvSpPr>
          <p:nvPr>
            <p:ph type="title"/>
          </p:nvPr>
        </p:nvSpPr>
        <p:spPr>
          <a:xfrm>
            <a:off x="449263" y="1403350"/>
            <a:ext cx="8064500" cy="4668838"/>
          </a:xfrm>
        </p:spPr>
        <p:txBody>
          <a:bodyPr anchor="t"/>
          <a:lstStyle/>
          <a:p>
            <a:pPr algn="l">
              <a:spcAft>
                <a:spcPts val="9000"/>
              </a:spcAft>
            </a:pPr>
            <a:r>
              <a:rPr lang="sv-SE" sz="3400" smtClean="0">
                <a:latin typeface="Arial" charset="0"/>
                <a:cs typeface="Arial" charset="0"/>
              </a:rPr>
              <a:t>”Halogenfritt är extra viktigt i miljöer där det finns mycket kabel och där många människor befinner sig. Exempel på detta är tunnelbanor, teatrar, biografer, järnvägsstationer, flygplatser med mera.”</a:t>
            </a:r>
            <a:r>
              <a:rPr lang="sv-SE" sz="3500" smtClean="0">
                <a:latin typeface="Arial" charset="0"/>
                <a:cs typeface="Arial" charset="0"/>
              </a:rPr>
              <a:t/>
            </a:r>
            <a:br>
              <a:rPr lang="sv-SE" sz="3500" smtClean="0">
                <a:latin typeface="Arial" charset="0"/>
                <a:cs typeface="Arial" charset="0"/>
              </a:rPr>
            </a:br>
            <a:r>
              <a:rPr lang="sv-SE" sz="2000" i="1" smtClean="0">
                <a:latin typeface="Arial" charset="0"/>
                <a:cs typeface="Arial" charset="0"/>
              </a:rPr>
              <a:t/>
            </a:r>
            <a:br>
              <a:rPr lang="sv-SE" sz="2000" i="1" smtClean="0">
                <a:latin typeface="Arial" charset="0"/>
                <a:cs typeface="Arial" charset="0"/>
              </a:rPr>
            </a:br>
            <a:r>
              <a:rPr lang="sv-SE" sz="2000" smtClean="0">
                <a:latin typeface="Arial" charset="0"/>
                <a:cs typeface="Arial" charset="0"/>
              </a:rPr>
              <a:t>Markus Sandvik, regionansvarig brandingenjör Brandskyddslaget</a:t>
            </a:r>
            <a:endParaRPr lang="sv-SE" sz="2000" i="1" smtClean="0">
              <a:solidFill>
                <a:srgbClr val="000000"/>
              </a:solidFill>
              <a:latin typeface="Arial" charset="0"/>
              <a:cs typeface="Arial" charset="0"/>
            </a:endParaRPr>
          </a:p>
        </p:txBody>
      </p:sp>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8473E4A2-922B-4E5F-8E16-98754F8DD31B}" type="slidenum">
              <a:rPr lang="sv-SE"/>
              <a:pPr>
                <a:defRPr/>
              </a:pPr>
              <a:t>12</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Bildobjekt 9" descr="Bildarkivet_HS7R_Stor.jpg"/>
          <p:cNvPicPr>
            <a:picLocks noChangeAspect="1"/>
          </p:cNvPicPr>
          <p:nvPr/>
        </p:nvPicPr>
        <p:blipFill>
          <a:blip r:embed="rId2"/>
          <a:srcRect/>
          <a:stretch>
            <a:fillRect/>
          </a:stretch>
        </p:blipFill>
        <p:spPr bwMode="auto">
          <a:xfrm>
            <a:off x="0" y="14288"/>
            <a:ext cx="9144000" cy="6829425"/>
          </a:xfrm>
          <a:prstGeom prst="rect">
            <a:avLst/>
          </a:prstGeom>
          <a:noFill/>
          <a:ln w="9525">
            <a:noFill/>
            <a:miter lim="800000"/>
            <a:headEnd/>
            <a:tailEnd/>
          </a:ln>
        </p:spPr>
      </p:pic>
      <p:sp>
        <p:nvSpPr>
          <p:cNvPr id="17" name="Rektangel 16"/>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21507"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21508"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DAAC328F-D1A3-4353-9669-C9CE785B124C}" type="slidenum">
              <a:rPr lang="sv-SE"/>
              <a:pPr>
                <a:defRPr/>
              </a:pPr>
              <a:t>13</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513" name="Rubrik 11"/>
          <p:cNvSpPr>
            <a:spLocks noGrp="1"/>
          </p:cNvSpPr>
          <p:nvPr>
            <p:ph type="title"/>
          </p:nvPr>
        </p:nvSpPr>
        <p:spPr>
          <a:xfrm>
            <a:off x="539750" y="4724400"/>
            <a:ext cx="8064500" cy="1143000"/>
          </a:xfrm>
        </p:spPr>
        <p:txBody>
          <a:bodyPr wrap="none"/>
          <a:lstStyle/>
          <a:p>
            <a:pPr algn="l"/>
            <a:r>
              <a:rPr lang="sv-SE" sz="4000" b="1" smtClean="0">
                <a:solidFill>
                  <a:srgbClr val="000000"/>
                </a:solidFill>
                <a:latin typeface="Arial" charset="0"/>
                <a:cs typeface="Arial" charset="0"/>
              </a:rPr>
              <a:t>Räddar inventarier</a:t>
            </a:r>
            <a:br>
              <a:rPr lang="sv-SE" sz="4000" b="1" smtClean="0">
                <a:solidFill>
                  <a:srgbClr val="000000"/>
                </a:solidFill>
                <a:latin typeface="Arial" charset="0"/>
                <a:cs typeface="Arial" charset="0"/>
              </a:rPr>
            </a:br>
            <a:r>
              <a:rPr lang="sv-SE" sz="4000" b="1" smtClean="0">
                <a:solidFill>
                  <a:srgbClr val="000000"/>
                </a:solidFill>
                <a:latin typeface="Arial" charset="0"/>
                <a:cs typeface="Arial" charset="0"/>
              </a:rPr>
              <a:t>och maskiner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tshållare för innehåll 9"/>
          <p:cNvSpPr>
            <a:spLocks noGrp="1"/>
          </p:cNvSpPr>
          <p:nvPr>
            <p:ph sz="half" idx="1"/>
          </p:nvPr>
        </p:nvSpPr>
        <p:spPr>
          <a:xfrm>
            <a:off x="539750" y="2546350"/>
            <a:ext cx="3779838" cy="3679825"/>
          </a:xfrm>
        </p:spPr>
        <p:txBody>
          <a:bodyPr/>
          <a:lstStyle/>
          <a:p>
            <a:r>
              <a:rPr lang="sv-SE" sz="2200" smtClean="0">
                <a:solidFill>
                  <a:srgbClr val="000000"/>
                </a:solidFill>
                <a:latin typeface="Arial" charset="0"/>
                <a:cs typeface="Arial" charset="0"/>
              </a:rPr>
              <a:t>Saltsyran som bildas av PVC-röken fäller ut på omgivningen</a:t>
            </a:r>
          </a:p>
          <a:p>
            <a:r>
              <a:rPr lang="sv-SE" sz="2200" smtClean="0">
                <a:solidFill>
                  <a:srgbClr val="000000"/>
                </a:solidFill>
                <a:latin typeface="Arial" charset="0"/>
                <a:cs typeface="Arial" charset="0"/>
              </a:rPr>
              <a:t>Tränger in i apparater, datorer och maskiner</a:t>
            </a:r>
          </a:p>
          <a:p>
            <a:r>
              <a:rPr lang="sv-SE" sz="2200" smtClean="0">
                <a:solidFill>
                  <a:srgbClr val="000000"/>
                </a:solidFill>
                <a:latin typeface="Arial" charset="0"/>
                <a:cs typeface="Arial" charset="0"/>
              </a:rPr>
              <a:t>Förstör utrustningen</a:t>
            </a:r>
          </a:p>
          <a:p>
            <a:r>
              <a:rPr lang="sv-SE" sz="2200" smtClean="0">
                <a:solidFill>
                  <a:srgbClr val="000000"/>
                </a:solidFill>
                <a:latin typeface="Arial" charset="0"/>
                <a:cs typeface="Arial" charset="0"/>
              </a:rPr>
              <a:t>Medför risker då även säkerhetssystem innehåller elektronik</a:t>
            </a:r>
          </a:p>
        </p:txBody>
      </p:sp>
      <p:pic>
        <p:nvPicPr>
          <p:cNvPr id="22530"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22531"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87ABAEE0-718C-4BB1-91EF-A0C4C885BADC}" type="slidenum">
              <a:rPr lang="sv-SE"/>
              <a:pPr>
                <a:defRPr/>
              </a:pPr>
              <a:t>14</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536" name="Rubrik 11"/>
          <p:cNvSpPr>
            <a:spLocks noGrp="1"/>
          </p:cNvSpPr>
          <p:nvPr>
            <p:ph type="title"/>
          </p:nvPr>
        </p:nvSpPr>
        <p:spPr>
          <a:xfrm>
            <a:off x="539750" y="1403350"/>
            <a:ext cx="8064500" cy="1143000"/>
          </a:xfrm>
        </p:spPr>
        <p:txBody>
          <a:bodyPr/>
          <a:lstStyle/>
          <a:p>
            <a:pPr algn="l"/>
            <a:r>
              <a:rPr lang="sv-SE" sz="3600" b="1" smtClean="0">
                <a:solidFill>
                  <a:srgbClr val="000000"/>
                </a:solidFill>
                <a:latin typeface="Arial" charset="0"/>
                <a:cs typeface="Arial" charset="0"/>
              </a:rPr>
              <a:t>PVC-röken förstör utrustning</a:t>
            </a:r>
          </a:p>
        </p:txBody>
      </p:sp>
      <p:pic>
        <p:nvPicPr>
          <p:cNvPr id="22537" name="Platshållare för innehåll 16" descr="Bildarkivet_HS7R_10x10.jpg"/>
          <p:cNvPicPr>
            <a:picLocks/>
          </p:cNvPicPr>
          <p:nvPr/>
        </p:nvPicPr>
        <p:blipFill>
          <a:blip r:embed="rId4"/>
          <a:srcRect/>
          <a:stretch>
            <a:fillRect/>
          </a:stretch>
        </p:blipFill>
        <p:spPr bwMode="auto">
          <a:xfrm>
            <a:off x="4810125" y="2549525"/>
            <a:ext cx="3779838" cy="332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p:cNvPicPr>
            <a:picLocks noChangeAspect="1" noChangeArrowheads="1"/>
          </p:cNvPicPr>
          <p:nvPr/>
        </p:nvPicPr>
        <p:blipFill>
          <a:blip r:embed="rId2"/>
          <a:srcRect l="1019" t="12218" r="2039" b="1358"/>
          <a:stretch>
            <a:fillRect/>
          </a:stretch>
        </p:blipFill>
        <p:spPr bwMode="auto">
          <a:xfrm>
            <a:off x="0" y="731838"/>
            <a:ext cx="9148763" cy="6126162"/>
          </a:xfrm>
          <a:prstGeom prst="rect">
            <a:avLst/>
          </a:prstGeom>
          <a:noFill/>
          <a:ln w="9525">
            <a:noFill/>
            <a:miter lim="800000"/>
            <a:headEnd/>
            <a:tailEnd/>
          </a:ln>
        </p:spPr>
      </p:pic>
      <p:pic>
        <p:nvPicPr>
          <p:cNvPr id="23554"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23555"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DD5A8D69-FACE-4567-81A4-1733B1A89E75}" type="slidenum">
              <a:rPr lang="sv-SE"/>
              <a:pPr>
                <a:defRPr/>
              </a:pPr>
              <a:t>15</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 name="Rubrik 11"/>
          <p:cNvSpPr txBox="1">
            <a:spLocks/>
          </p:cNvSpPr>
          <p:nvPr/>
        </p:nvSpPr>
        <p:spPr>
          <a:xfrm>
            <a:off x="539750" y="4724400"/>
            <a:ext cx="8064500" cy="1143000"/>
          </a:xfrm>
          <a:prstGeom prst="rect">
            <a:avLst/>
          </a:prstGeom>
        </p:spPr>
        <p:txBody>
          <a:bodyPr wrap="none" anchor="ctr"/>
          <a:lstStyle/>
          <a:p>
            <a:pPr fontAlgn="auto">
              <a:spcAft>
                <a:spcPts val="0"/>
              </a:spcAft>
              <a:defRPr/>
            </a:pPr>
            <a:r>
              <a:rPr lang="sv-SE" sz="4000" b="1" dirty="0">
                <a:solidFill>
                  <a:srgbClr val="000000"/>
                </a:solidFill>
                <a:latin typeface="Arial"/>
                <a:ea typeface="+mj-ea"/>
                <a:cs typeface="Arial"/>
              </a:rPr>
              <a:t>Ställverksbrand i</a:t>
            </a:r>
          </a:p>
          <a:p>
            <a:pPr fontAlgn="auto">
              <a:spcAft>
                <a:spcPts val="0"/>
              </a:spcAft>
              <a:defRPr/>
            </a:pPr>
            <a:r>
              <a:rPr lang="sv-SE" sz="4000" b="1" dirty="0">
                <a:solidFill>
                  <a:srgbClr val="000000"/>
                </a:solidFill>
                <a:latin typeface="Arial"/>
                <a:ea typeface="+mj-ea"/>
                <a:cs typeface="Arial"/>
              </a:rPr>
              <a:t>Malmberget 2008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innehåll 9"/>
          <p:cNvSpPr>
            <a:spLocks noGrp="1"/>
          </p:cNvSpPr>
          <p:nvPr>
            <p:ph sz="half" idx="1"/>
          </p:nvPr>
        </p:nvSpPr>
        <p:spPr>
          <a:xfrm>
            <a:off x="539750" y="2895600"/>
            <a:ext cx="7842250" cy="3330575"/>
          </a:xfrm>
        </p:spPr>
        <p:txBody>
          <a:bodyPr/>
          <a:lstStyle/>
          <a:p>
            <a:r>
              <a:rPr lang="sv-SE" sz="2200" smtClean="0">
                <a:solidFill>
                  <a:srgbClr val="000000"/>
                </a:solidFill>
                <a:latin typeface="Arial" charset="0"/>
                <a:cs typeface="Arial" charset="0"/>
              </a:rPr>
              <a:t>Liten brand gav stora skador på grund av saltsyra</a:t>
            </a:r>
          </a:p>
          <a:p>
            <a:r>
              <a:rPr lang="sv-SE" sz="2200" smtClean="0">
                <a:solidFill>
                  <a:srgbClr val="000000"/>
                </a:solidFill>
                <a:latin typeface="Arial" charset="0"/>
                <a:cs typeface="Arial" charset="0"/>
              </a:rPr>
              <a:t>Utrustningen i det 122 meter långa utrymmet förstördes</a:t>
            </a:r>
          </a:p>
          <a:p>
            <a:r>
              <a:rPr lang="sv-SE" sz="2200" smtClean="0">
                <a:solidFill>
                  <a:srgbClr val="000000"/>
                </a:solidFill>
                <a:latin typeface="Arial" charset="0"/>
                <a:cs typeface="Arial" charset="0"/>
              </a:rPr>
              <a:t>Sanerings- och återuppbyggnadstid 60 000 tim</a:t>
            </a:r>
          </a:p>
          <a:p>
            <a:r>
              <a:rPr lang="sv-SE" sz="2200" smtClean="0">
                <a:solidFill>
                  <a:srgbClr val="000000"/>
                </a:solidFill>
                <a:latin typeface="Arial" charset="0"/>
                <a:cs typeface="Arial" charset="0"/>
              </a:rPr>
              <a:t>Omfattande produktionsbortfall till betydande kostnad</a:t>
            </a:r>
          </a:p>
          <a:p>
            <a:pPr>
              <a:buFont typeface="Arial" charset="0"/>
              <a:buNone/>
            </a:pPr>
            <a:endParaRPr lang="sv-SE" sz="2200" smtClean="0">
              <a:solidFill>
                <a:srgbClr val="000000"/>
              </a:solidFill>
              <a:latin typeface="Arial" charset="0"/>
              <a:cs typeface="Arial" charset="0"/>
            </a:endParaRPr>
          </a:p>
        </p:txBody>
      </p:sp>
      <p:pic>
        <p:nvPicPr>
          <p:cNvPr id="24578"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24579"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13C71CAB-6FFF-4000-A778-26474C7D305B}" type="slidenum">
              <a:rPr lang="sv-SE"/>
              <a:pPr>
                <a:defRPr/>
              </a:pPr>
              <a:t>16</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584" name="Rubrik 11"/>
          <p:cNvSpPr>
            <a:spLocks noGrp="1"/>
          </p:cNvSpPr>
          <p:nvPr>
            <p:ph type="title"/>
          </p:nvPr>
        </p:nvSpPr>
        <p:spPr>
          <a:xfrm>
            <a:off x="539750" y="1403350"/>
            <a:ext cx="8064500" cy="1143000"/>
          </a:xfrm>
        </p:spPr>
        <p:txBody>
          <a:bodyPr/>
          <a:lstStyle/>
          <a:p>
            <a:pPr algn="l"/>
            <a:r>
              <a:rPr lang="sv-SE" sz="3600" b="1" smtClean="0">
                <a:solidFill>
                  <a:srgbClr val="000000"/>
                </a:solidFill>
                <a:latin typeface="Arial" charset="0"/>
                <a:cs typeface="Arial" charset="0"/>
              </a:rPr>
              <a:t>Stora summor upp i rök efter brand i LKAB:s ställverk 2008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Bildobjekt 9" descr="Bildarkivet_HS7R_Stor.jpg"/>
          <p:cNvPicPr>
            <a:picLocks noChangeAspect="1"/>
          </p:cNvPicPr>
          <p:nvPr/>
        </p:nvPicPr>
        <p:blipFill>
          <a:blip r:embed="rId2"/>
          <a:srcRect/>
          <a:stretch>
            <a:fillRect/>
          </a:stretch>
        </p:blipFill>
        <p:spPr bwMode="auto">
          <a:xfrm>
            <a:off x="0" y="76200"/>
            <a:ext cx="9144000" cy="6829425"/>
          </a:xfrm>
          <a:prstGeom prst="rect">
            <a:avLst/>
          </a:prstGeom>
          <a:noFill/>
          <a:ln w="9525">
            <a:noFill/>
            <a:miter lim="800000"/>
            <a:headEnd/>
            <a:tailEnd/>
          </a:ln>
        </p:spPr>
      </p:pic>
      <p:pic>
        <p:nvPicPr>
          <p:cNvPr id="25602"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25603"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8E2B4BA7-41FC-477A-8AB5-F27F4AE0C6B9}" type="slidenum">
              <a:rPr lang="sv-SE"/>
              <a:pPr>
                <a:defRPr/>
              </a:pPr>
              <a:t>17</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3" name="Rubrik 11"/>
          <p:cNvSpPr txBox="1">
            <a:spLocks/>
          </p:cNvSpPr>
          <p:nvPr/>
        </p:nvSpPr>
        <p:spPr>
          <a:xfrm>
            <a:off x="539750" y="4724400"/>
            <a:ext cx="8064500" cy="1143000"/>
          </a:xfrm>
          <a:prstGeom prst="rect">
            <a:avLst/>
          </a:prstGeom>
        </p:spPr>
        <p:txBody>
          <a:bodyPr wrap="none" anchor="ctr"/>
          <a:lstStyle/>
          <a:p>
            <a:pPr fontAlgn="auto">
              <a:spcAft>
                <a:spcPts val="0"/>
              </a:spcAft>
              <a:defRPr/>
            </a:pPr>
            <a:r>
              <a:rPr lang="sv-SE" sz="4000" b="1" dirty="0">
                <a:solidFill>
                  <a:srgbClr val="000000"/>
                </a:solidFill>
                <a:latin typeface="Arial"/>
                <a:ea typeface="+mj-ea"/>
                <a:cs typeface="Arial"/>
              </a:rPr>
              <a:t>Oslo Telecentral,</a:t>
            </a:r>
          </a:p>
          <a:p>
            <a:pPr fontAlgn="auto">
              <a:spcAft>
                <a:spcPts val="0"/>
              </a:spcAft>
              <a:defRPr/>
            </a:pPr>
            <a:r>
              <a:rPr lang="sv-SE" sz="4000" b="1" dirty="0" err="1">
                <a:solidFill>
                  <a:srgbClr val="000000"/>
                </a:solidFill>
                <a:latin typeface="Arial"/>
                <a:ea typeface="+mj-ea"/>
                <a:cs typeface="Arial"/>
              </a:rPr>
              <a:t>Majorstua</a:t>
            </a:r>
            <a:r>
              <a:rPr lang="sv-SE" sz="4000" b="1" dirty="0">
                <a:solidFill>
                  <a:srgbClr val="000000"/>
                </a:solidFill>
                <a:latin typeface="Arial"/>
                <a:ea typeface="+mj-ea"/>
                <a:cs typeface="Arial"/>
              </a:rPr>
              <a:t> 1985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tshållare för innehåll 9"/>
          <p:cNvSpPr>
            <a:spLocks noGrp="1"/>
          </p:cNvSpPr>
          <p:nvPr>
            <p:ph sz="half" idx="1"/>
          </p:nvPr>
        </p:nvSpPr>
        <p:spPr>
          <a:xfrm>
            <a:off x="539750" y="2895600"/>
            <a:ext cx="4032250" cy="3330575"/>
          </a:xfrm>
        </p:spPr>
        <p:txBody>
          <a:bodyPr/>
          <a:lstStyle/>
          <a:p>
            <a:r>
              <a:rPr lang="sv-SE" sz="2200" smtClean="0">
                <a:solidFill>
                  <a:srgbClr val="000000"/>
                </a:solidFill>
                <a:latin typeface="Arial" charset="0"/>
                <a:cs typeface="Arial" charset="0"/>
              </a:rPr>
              <a:t>Telecentralen</a:t>
            </a:r>
            <a:br>
              <a:rPr lang="sv-SE" sz="2200" smtClean="0">
                <a:solidFill>
                  <a:srgbClr val="000000"/>
                </a:solidFill>
                <a:latin typeface="Arial" charset="0"/>
                <a:cs typeface="Arial" charset="0"/>
              </a:rPr>
            </a:br>
            <a:r>
              <a:rPr lang="sv-SE" sz="2200" smtClean="0">
                <a:solidFill>
                  <a:srgbClr val="000000"/>
                </a:solidFill>
                <a:latin typeface="Arial" charset="0"/>
                <a:cs typeface="Arial" charset="0"/>
              </a:rPr>
              <a:t>Majorstua brann 1985</a:t>
            </a:r>
          </a:p>
          <a:p>
            <a:r>
              <a:rPr lang="sv-SE" sz="2200" smtClean="0">
                <a:solidFill>
                  <a:srgbClr val="000000"/>
                </a:solidFill>
                <a:latin typeface="Arial" charset="0"/>
                <a:cs typeface="Arial" charset="0"/>
              </a:rPr>
              <a:t>Saltsyran från PVC-kablar förstörde elektroniken</a:t>
            </a:r>
          </a:p>
          <a:p>
            <a:r>
              <a:rPr lang="sv-SE" sz="2200" smtClean="0">
                <a:solidFill>
                  <a:srgbClr val="000000"/>
                </a:solidFill>
                <a:latin typeface="Arial" charset="0"/>
                <a:cs typeface="Arial" charset="0"/>
              </a:rPr>
              <a:t>Total samhällsskada</a:t>
            </a:r>
            <a:br>
              <a:rPr lang="sv-SE" sz="2200" smtClean="0">
                <a:solidFill>
                  <a:srgbClr val="000000"/>
                </a:solidFill>
                <a:latin typeface="Arial" charset="0"/>
                <a:cs typeface="Arial" charset="0"/>
              </a:rPr>
            </a:br>
            <a:r>
              <a:rPr lang="sv-SE" sz="2200" smtClean="0">
                <a:solidFill>
                  <a:srgbClr val="000000"/>
                </a:solidFill>
                <a:latin typeface="Arial" charset="0"/>
                <a:cs typeface="Arial" charset="0"/>
              </a:rPr>
              <a:t>100 000 000 NOK</a:t>
            </a:r>
          </a:p>
          <a:p>
            <a:r>
              <a:rPr lang="sv-SE" sz="2200" smtClean="0">
                <a:solidFill>
                  <a:srgbClr val="000000"/>
                </a:solidFill>
                <a:latin typeface="Arial" charset="0"/>
                <a:cs typeface="Arial" charset="0"/>
              </a:rPr>
              <a:t>Alla nya telecentraler installeras numera med halogenfria kablar</a:t>
            </a:r>
          </a:p>
        </p:txBody>
      </p:sp>
      <p:pic>
        <p:nvPicPr>
          <p:cNvPr id="26626"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26627"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sp>
        <p:nvSpPr>
          <p:cNvPr id="15" name="Platshållare för bildnummer 14"/>
          <p:cNvSpPr>
            <a:spLocks noGrp="1"/>
          </p:cNvSpPr>
          <p:nvPr>
            <p:ph type="sldNum" sz="quarter" idx="12"/>
          </p:nvPr>
        </p:nvSpPr>
        <p:spPr/>
        <p:txBody>
          <a:bodyPr/>
          <a:lstStyle/>
          <a:p>
            <a:pPr>
              <a:defRPr/>
            </a:pPr>
            <a:fld id="{94401274-1A7F-4105-B7B6-B4E5C33AC19C}" type="slidenum">
              <a:rPr lang="sv-SE"/>
              <a:pPr>
                <a:defRPr/>
              </a:pPr>
              <a:t>18</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ubrik 11"/>
          <p:cNvSpPr>
            <a:spLocks noGrp="1"/>
          </p:cNvSpPr>
          <p:nvPr>
            <p:ph type="title"/>
          </p:nvPr>
        </p:nvSpPr>
        <p:spPr>
          <a:xfrm>
            <a:off x="539750" y="1403350"/>
            <a:ext cx="8064500" cy="1143000"/>
          </a:xfrm>
        </p:spPr>
        <p:txBody>
          <a:bodyPr rtlCol="0">
            <a:normAutofit fontScale="90000"/>
          </a:bodyPr>
          <a:lstStyle/>
          <a:p>
            <a:pPr algn="l" fontAlgn="auto">
              <a:spcAft>
                <a:spcPts val="0"/>
              </a:spcAft>
              <a:defRPr/>
            </a:pPr>
            <a:r>
              <a:rPr lang="sv-SE" b="1" dirty="0" smtClean="0">
                <a:solidFill>
                  <a:srgbClr val="000000"/>
                </a:solidFill>
              </a:rPr>
              <a:t>Brand i Oslos telecentral </a:t>
            </a:r>
            <a:br>
              <a:rPr lang="sv-SE" b="1" dirty="0" smtClean="0">
                <a:solidFill>
                  <a:srgbClr val="000000"/>
                </a:solidFill>
              </a:rPr>
            </a:br>
            <a:r>
              <a:rPr lang="sv-SE" b="1" dirty="0" smtClean="0">
                <a:solidFill>
                  <a:srgbClr val="000000"/>
                </a:solidFill>
              </a:rPr>
              <a:t>gav enorma följdskador</a:t>
            </a:r>
            <a:endParaRPr lang="sv-SE" b="1" dirty="0">
              <a:solidFill>
                <a:srgbClr val="000000"/>
              </a:solidFill>
            </a:endParaRPr>
          </a:p>
        </p:txBody>
      </p:sp>
      <p:pic>
        <p:nvPicPr>
          <p:cNvPr id="26633" name="Platshållare för innehåll 16" descr="Bildarkivet_HS7R_10x10.jpg"/>
          <p:cNvPicPr>
            <a:picLocks/>
          </p:cNvPicPr>
          <p:nvPr/>
        </p:nvPicPr>
        <p:blipFill>
          <a:blip r:embed="rId4"/>
          <a:srcRect/>
          <a:stretch>
            <a:fillRect/>
          </a:stretch>
        </p:blipFill>
        <p:spPr bwMode="auto">
          <a:xfrm>
            <a:off x="4810125" y="2894013"/>
            <a:ext cx="3779838"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27650"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sp>
        <p:nvSpPr>
          <p:cNvPr id="15" name="Platshållare för bildnummer 14"/>
          <p:cNvSpPr>
            <a:spLocks noGrp="1"/>
          </p:cNvSpPr>
          <p:nvPr>
            <p:ph type="sldNum" sz="quarter" idx="12"/>
          </p:nvPr>
        </p:nvSpPr>
        <p:spPr/>
        <p:txBody>
          <a:bodyPr/>
          <a:lstStyle/>
          <a:p>
            <a:pPr>
              <a:defRPr/>
            </a:pPr>
            <a:fld id="{3181D30E-8210-4FC5-B2D7-29A84D0C798B}" type="slidenum">
              <a:rPr lang="sv-SE"/>
              <a:pPr>
                <a:defRPr/>
              </a:pPr>
              <a:t>19</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ubrik 12"/>
          <p:cNvSpPr txBox="1">
            <a:spLocks/>
          </p:cNvSpPr>
          <p:nvPr/>
        </p:nvSpPr>
        <p:spPr>
          <a:xfrm>
            <a:off x="449263" y="1403350"/>
            <a:ext cx="8064500" cy="4668838"/>
          </a:xfrm>
          <a:prstGeom prst="rect">
            <a:avLst/>
          </a:prstGeom>
        </p:spPr>
        <p:txBody>
          <a:bodyPr/>
          <a:lstStyle/>
          <a:p>
            <a:pPr fontAlgn="auto">
              <a:spcAft>
                <a:spcPts val="9000"/>
              </a:spcAft>
              <a:defRPr/>
            </a:pPr>
            <a:r>
              <a:rPr lang="sv-SE" sz="3600" b="1" dirty="0">
                <a:latin typeface="Arial"/>
                <a:ea typeface="+mj-ea"/>
                <a:cs typeface="Arial"/>
              </a:rPr>
              <a:t>Undvik omfattande </a:t>
            </a:r>
            <a:br>
              <a:rPr lang="sv-SE" sz="3600" b="1" dirty="0">
                <a:latin typeface="Arial"/>
                <a:ea typeface="+mj-ea"/>
                <a:cs typeface="Arial"/>
              </a:rPr>
            </a:br>
            <a:r>
              <a:rPr lang="sv-SE" sz="3600" b="1" dirty="0">
                <a:latin typeface="Arial"/>
                <a:ea typeface="+mj-ea"/>
                <a:cs typeface="Arial"/>
              </a:rPr>
              <a:t>ekonomiska konsekvenser!</a:t>
            </a:r>
            <a:r>
              <a:rPr lang="sv-SE" sz="2000" dirty="0">
                <a:latin typeface="Arial"/>
                <a:ea typeface="+mj-ea"/>
                <a:cs typeface="Arial"/>
              </a:rPr>
              <a:t/>
            </a:r>
            <a:br>
              <a:rPr lang="sv-SE" sz="2000" dirty="0">
                <a:latin typeface="Arial"/>
                <a:ea typeface="+mj-ea"/>
                <a:cs typeface="Arial"/>
              </a:rPr>
            </a:br>
            <a:r>
              <a:rPr lang="sv-SE" sz="2000" dirty="0">
                <a:latin typeface="Arial"/>
                <a:ea typeface="+mj-ea"/>
                <a:cs typeface="Arial"/>
              </a:rPr>
              <a:t/>
            </a:r>
            <a:br>
              <a:rPr lang="sv-SE" sz="2000" dirty="0">
                <a:latin typeface="Arial"/>
                <a:ea typeface="+mj-ea"/>
                <a:cs typeface="Arial"/>
              </a:rPr>
            </a:br>
            <a:r>
              <a:rPr lang="sv-SE" sz="3000" dirty="0">
                <a:latin typeface="Arial"/>
                <a:ea typeface="+mj-ea"/>
                <a:cs typeface="Arial"/>
              </a:rPr>
              <a:t>”Vi förespråkar i princip alltid halogenfritt i lokaler med stor mängd elektronisk utrustning eftersom materialförstöringen kan bli omfattande och ge stora konsekvenser i produktionsbortfall.”</a:t>
            </a:r>
            <a:r>
              <a:rPr lang="sv-SE" sz="3500" dirty="0">
                <a:latin typeface="Arial"/>
                <a:ea typeface="+mj-ea"/>
                <a:cs typeface="Arial"/>
              </a:rPr>
              <a:t/>
            </a:r>
            <a:br>
              <a:rPr lang="sv-SE" sz="3500" dirty="0">
                <a:latin typeface="Arial"/>
                <a:ea typeface="+mj-ea"/>
                <a:cs typeface="Arial"/>
              </a:rPr>
            </a:br>
            <a:r>
              <a:rPr lang="sv-SE" sz="2000" i="1" dirty="0">
                <a:latin typeface="Arial"/>
                <a:ea typeface="+mj-ea"/>
                <a:cs typeface="Arial"/>
              </a:rPr>
              <a:t/>
            </a:r>
            <a:br>
              <a:rPr lang="sv-SE" sz="2000" i="1" dirty="0">
                <a:latin typeface="Arial"/>
                <a:ea typeface="+mj-ea"/>
                <a:cs typeface="Arial"/>
              </a:rPr>
            </a:br>
            <a:r>
              <a:rPr lang="sv-SE" sz="2000" dirty="0">
                <a:latin typeface="Arial"/>
                <a:cs typeface="Arial"/>
              </a:rPr>
              <a:t>Markus Sandvik, regionansvarig brandingenjör Brandskyddslaget</a:t>
            </a:r>
            <a:endParaRPr lang="sv-SE" sz="2000" i="1" dirty="0">
              <a:solidFill>
                <a:srgbClr val="000000"/>
              </a:solidFill>
              <a:latin typeface="Arial"/>
              <a:ea typeface="+mj-ea"/>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Platshållare för innehåll 9"/>
          <p:cNvSpPr>
            <a:spLocks noGrp="1"/>
          </p:cNvSpPr>
          <p:nvPr>
            <p:ph sz="half" idx="1"/>
          </p:nvPr>
        </p:nvSpPr>
        <p:spPr>
          <a:xfrm>
            <a:off x="539750" y="2819400"/>
            <a:ext cx="8064500" cy="2879725"/>
          </a:xfrm>
        </p:spPr>
        <p:txBody>
          <a:bodyPr/>
          <a:lstStyle/>
          <a:p>
            <a:r>
              <a:rPr lang="sv-SE" smtClean="0">
                <a:solidFill>
                  <a:srgbClr val="000000"/>
                </a:solidFill>
                <a:latin typeface="Arial" charset="0"/>
                <a:cs typeface="Arial" charset="0"/>
              </a:rPr>
              <a:t>Branschförening sedan år 2000</a:t>
            </a:r>
          </a:p>
          <a:p>
            <a:r>
              <a:rPr lang="sv-SE" smtClean="0">
                <a:solidFill>
                  <a:srgbClr val="000000"/>
                </a:solidFill>
                <a:latin typeface="Arial" charset="0"/>
                <a:cs typeface="Arial" charset="0"/>
              </a:rPr>
              <a:t>Remissinstans för myndigheter</a:t>
            </a:r>
          </a:p>
          <a:p>
            <a:r>
              <a:rPr lang="sv-SE" smtClean="0">
                <a:solidFill>
                  <a:srgbClr val="000000"/>
                </a:solidFill>
                <a:latin typeface="Arial" charset="0"/>
                <a:cs typeface="Arial" charset="0"/>
              </a:rPr>
              <a:t>Framför branschens samlade syn</a:t>
            </a:r>
          </a:p>
          <a:p>
            <a:r>
              <a:rPr lang="sv-SE" smtClean="0">
                <a:solidFill>
                  <a:srgbClr val="000000"/>
                </a:solidFill>
                <a:latin typeface="Arial" charset="0"/>
                <a:cs typeface="Arial" charset="0"/>
              </a:rPr>
              <a:t>Strävar mot standardisering</a:t>
            </a:r>
          </a:p>
        </p:txBody>
      </p:sp>
      <p:pic>
        <p:nvPicPr>
          <p:cNvPr id="10242"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10243"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sp>
        <p:nvSpPr>
          <p:cNvPr id="15" name="Platshållare för bildnummer 14"/>
          <p:cNvSpPr>
            <a:spLocks noGrp="1"/>
          </p:cNvSpPr>
          <p:nvPr>
            <p:ph type="sldNum" sz="quarter" idx="12"/>
          </p:nvPr>
        </p:nvSpPr>
        <p:spPr/>
        <p:txBody>
          <a:bodyPr/>
          <a:lstStyle/>
          <a:p>
            <a:pPr>
              <a:defRPr/>
            </a:pPr>
            <a:fld id="{8E093786-CCF1-447B-B00C-65BC0C3095FE}" type="slidenum">
              <a:rPr lang="sv-SE"/>
              <a:pPr>
                <a:defRPr/>
              </a:pPr>
              <a:t>2</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48" name="Rubrik 11"/>
          <p:cNvSpPr>
            <a:spLocks noGrp="1"/>
          </p:cNvSpPr>
          <p:nvPr>
            <p:ph type="title"/>
          </p:nvPr>
        </p:nvSpPr>
        <p:spPr>
          <a:xfrm>
            <a:off x="539750" y="1403350"/>
            <a:ext cx="8064500" cy="1143000"/>
          </a:xfrm>
        </p:spPr>
        <p:txBody>
          <a:bodyPr/>
          <a:lstStyle/>
          <a:p>
            <a:pPr algn="l"/>
            <a:r>
              <a:rPr lang="sv-SE" sz="3600" b="1" smtClean="0">
                <a:latin typeface="Arial" charset="0"/>
                <a:cs typeface="Arial" charset="0"/>
              </a:rPr>
              <a:t>Selcable – företagssamarbete</a:t>
            </a:r>
            <a:br>
              <a:rPr lang="sv-SE" sz="3600" b="1" smtClean="0">
                <a:latin typeface="Arial" charset="0"/>
                <a:cs typeface="Arial" charset="0"/>
              </a:rPr>
            </a:br>
            <a:r>
              <a:rPr lang="sv-SE" sz="3600" b="1" smtClean="0">
                <a:latin typeface="Arial" charset="0"/>
                <a:cs typeface="Arial" charset="0"/>
              </a:rPr>
              <a:t>för svenska kabeltillverkare</a:t>
            </a:r>
            <a:endParaRPr lang="sv-SE" sz="3600" smtClean="0">
              <a:latin typeface="Arial" charset="0"/>
              <a:cs typeface="Arial" charset="0"/>
            </a:endParaRPr>
          </a:p>
        </p:txBody>
      </p:sp>
      <p:grpSp>
        <p:nvGrpSpPr>
          <p:cNvPr id="10249" name="Grupp 16"/>
          <p:cNvGrpSpPr>
            <a:grpSpLocks/>
          </p:cNvGrpSpPr>
          <p:nvPr/>
        </p:nvGrpSpPr>
        <p:grpSpPr bwMode="auto">
          <a:xfrm>
            <a:off x="608013" y="5408613"/>
            <a:ext cx="4926012" cy="407987"/>
            <a:chOff x="2466204" y="5408804"/>
            <a:chExt cx="4925196" cy="407449"/>
          </a:xfrm>
        </p:grpSpPr>
        <p:pic>
          <p:nvPicPr>
            <p:cNvPr id="10250" name="Bildobjekt 25" descr="Nexans_logo.png"/>
            <p:cNvPicPr>
              <a:picLocks noChangeAspect="1"/>
            </p:cNvPicPr>
            <p:nvPr/>
          </p:nvPicPr>
          <p:blipFill>
            <a:blip r:embed="rId4"/>
            <a:srcRect/>
            <a:stretch>
              <a:fillRect/>
            </a:stretch>
          </p:blipFill>
          <p:spPr bwMode="auto">
            <a:xfrm>
              <a:off x="6125152" y="5408804"/>
              <a:ext cx="1266248" cy="366544"/>
            </a:xfrm>
            <a:prstGeom prst="rect">
              <a:avLst/>
            </a:prstGeom>
            <a:noFill/>
            <a:ln w="9525">
              <a:noFill/>
              <a:miter lim="800000"/>
              <a:headEnd/>
              <a:tailEnd/>
            </a:ln>
          </p:spPr>
        </p:pic>
        <p:pic>
          <p:nvPicPr>
            <p:cNvPr id="10251" name="Bildobjekt 26" descr="Draka.png"/>
            <p:cNvPicPr>
              <a:picLocks noChangeAspect="1"/>
            </p:cNvPicPr>
            <p:nvPr/>
          </p:nvPicPr>
          <p:blipFill>
            <a:blip r:embed="rId5"/>
            <a:srcRect/>
            <a:stretch>
              <a:fillRect/>
            </a:stretch>
          </p:blipFill>
          <p:spPr bwMode="auto">
            <a:xfrm>
              <a:off x="2466204" y="5503290"/>
              <a:ext cx="1572396" cy="301681"/>
            </a:xfrm>
            <a:prstGeom prst="rect">
              <a:avLst/>
            </a:prstGeom>
            <a:noFill/>
            <a:ln w="9525">
              <a:noFill/>
              <a:miter lim="800000"/>
              <a:headEnd/>
              <a:tailEnd/>
            </a:ln>
          </p:spPr>
        </p:pic>
        <p:pic>
          <p:nvPicPr>
            <p:cNvPr id="10252" name="Bildobjekt 27" descr="logo_ericsson.png"/>
            <p:cNvPicPr>
              <a:picLocks noChangeAspect="1"/>
            </p:cNvPicPr>
            <p:nvPr/>
          </p:nvPicPr>
          <p:blipFill>
            <a:blip r:embed="rId6"/>
            <a:srcRect/>
            <a:stretch>
              <a:fillRect/>
            </a:stretch>
          </p:blipFill>
          <p:spPr bwMode="auto">
            <a:xfrm>
              <a:off x="4295539" y="5503485"/>
              <a:ext cx="1571861" cy="3127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www.el-kontakt.nu/wp-content/themes/elkontakt2/img/sidebar-image.jpg"/>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pic>
        <p:nvPicPr>
          <p:cNvPr id="28674"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28675"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5CC226C0-E034-4DC5-9A8E-0BFFE605043D}" type="slidenum">
              <a:rPr lang="sv-SE"/>
              <a:pPr>
                <a:defRPr/>
              </a:pPr>
              <a:t>20</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ktangel 19"/>
          <p:cNvSpPr/>
          <p:nvPr/>
        </p:nvSpPr>
        <p:spPr>
          <a:xfrm>
            <a:off x="0" y="4572000"/>
            <a:ext cx="8604250" cy="10795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1" name="Rubrik 11"/>
          <p:cNvSpPr txBox="1">
            <a:spLocks/>
          </p:cNvSpPr>
          <p:nvPr/>
        </p:nvSpPr>
        <p:spPr>
          <a:xfrm>
            <a:off x="539750" y="4495800"/>
            <a:ext cx="8064500" cy="1143000"/>
          </a:xfrm>
          <a:prstGeom prst="rect">
            <a:avLst/>
          </a:prstGeom>
        </p:spPr>
        <p:txBody>
          <a:bodyPr wrap="none" anchor="ctr">
            <a:normAutofit/>
          </a:bodyPr>
          <a:lstStyle/>
          <a:p>
            <a:pPr fontAlgn="auto">
              <a:spcAft>
                <a:spcPts val="600"/>
              </a:spcAft>
              <a:defRPr/>
            </a:pPr>
            <a:r>
              <a:rPr lang="sv-SE" sz="4000" b="1" dirty="0">
                <a:solidFill>
                  <a:srgbClr val="000000"/>
                </a:solidFill>
                <a:latin typeface="Arial"/>
                <a:ea typeface="+mj-ea"/>
                <a:cs typeface="Arial"/>
              </a:rPr>
              <a:t>Halogenfri kabel är lättarbetad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tshållare för innehåll 9"/>
          <p:cNvSpPr>
            <a:spLocks noGrp="1"/>
          </p:cNvSpPr>
          <p:nvPr>
            <p:ph sz="half" idx="1"/>
          </p:nvPr>
        </p:nvSpPr>
        <p:spPr>
          <a:xfrm>
            <a:off x="714375" y="2546350"/>
            <a:ext cx="7215188" cy="3690938"/>
          </a:xfrm>
        </p:spPr>
        <p:txBody>
          <a:bodyPr/>
          <a:lstStyle/>
          <a:p>
            <a:r>
              <a:rPr lang="sv-SE" sz="2200" smtClean="0">
                <a:solidFill>
                  <a:srgbClr val="000000"/>
                </a:solidFill>
                <a:latin typeface="Arial" charset="0"/>
                <a:cs typeface="Arial" charset="0"/>
              </a:rPr>
              <a:t>Invändningar från installatörer om kabelns hanterbarhet blir färre och färre</a:t>
            </a:r>
          </a:p>
          <a:p>
            <a:r>
              <a:rPr lang="sv-SE" sz="2200" smtClean="0">
                <a:solidFill>
                  <a:srgbClr val="000000"/>
                </a:solidFill>
                <a:latin typeface="Arial" charset="0"/>
                <a:cs typeface="Arial" charset="0"/>
              </a:rPr>
              <a:t>Utveckling och forskning kring materialet har gått mycket snabbt de senaste åren</a:t>
            </a:r>
          </a:p>
          <a:p>
            <a:r>
              <a:rPr lang="sv-SE" sz="2200" smtClean="0">
                <a:solidFill>
                  <a:srgbClr val="000000"/>
                </a:solidFill>
                <a:latin typeface="Arial" charset="0"/>
                <a:cs typeface="Arial" charset="0"/>
              </a:rPr>
              <a:t>Halogenfri kabel stimulerar alternativa konstruktionslösningar för bättre hanterbarhet och snabbare installation </a:t>
            </a:r>
          </a:p>
        </p:txBody>
      </p:sp>
      <p:pic>
        <p:nvPicPr>
          <p:cNvPr id="29698"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29699"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AD3B83CB-BAA1-413B-AFC7-CFC6CE152849}" type="slidenum">
              <a:rPr lang="sv-SE"/>
              <a:pPr>
                <a:defRPr/>
              </a:pPr>
              <a:t>21</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704" name="Rubrik 11"/>
          <p:cNvSpPr>
            <a:spLocks noGrp="1"/>
          </p:cNvSpPr>
          <p:nvPr>
            <p:ph type="title"/>
          </p:nvPr>
        </p:nvSpPr>
        <p:spPr>
          <a:xfrm>
            <a:off x="539750" y="1403350"/>
            <a:ext cx="8064500" cy="1143000"/>
          </a:xfrm>
        </p:spPr>
        <p:txBody>
          <a:bodyPr/>
          <a:lstStyle/>
          <a:p>
            <a:pPr algn="l"/>
            <a:r>
              <a:rPr lang="sv-SE" sz="3600" b="1" smtClean="0">
                <a:latin typeface="Arial" charset="0"/>
                <a:cs typeface="Arial" charset="0"/>
              </a:rPr>
              <a:t>Halogenfri kabel är lättarbetad</a:t>
            </a:r>
            <a:endParaRPr lang="sv-SE" sz="3600" smtClean="0">
              <a:latin typeface="Arial" charset="0"/>
              <a:cs typeface="Arial" charset="0"/>
            </a:endParaRPr>
          </a:p>
        </p:txBody>
      </p:sp>
      <p:pic>
        <p:nvPicPr>
          <p:cNvPr id="29705" name="Bildobjekt 17" descr="EKK light 5-ledare.png"/>
          <p:cNvPicPr>
            <a:picLocks noChangeAspect="1"/>
          </p:cNvPicPr>
          <p:nvPr/>
        </p:nvPicPr>
        <p:blipFill>
          <a:blip r:embed="rId4"/>
          <a:srcRect r="14815"/>
          <a:stretch>
            <a:fillRect/>
          </a:stretch>
        </p:blipFill>
        <p:spPr bwMode="auto">
          <a:xfrm>
            <a:off x="3230563" y="5334000"/>
            <a:ext cx="4657725" cy="72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30722"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sp>
        <p:nvSpPr>
          <p:cNvPr id="15" name="Platshållare för bildnummer 14"/>
          <p:cNvSpPr>
            <a:spLocks noGrp="1"/>
          </p:cNvSpPr>
          <p:nvPr>
            <p:ph type="sldNum" sz="quarter" idx="12"/>
          </p:nvPr>
        </p:nvSpPr>
        <p:spPr/>
        <p:txBody>
          <a:bodyPr/>
          <a:lstStyle/>
          <a:p>
            <a:pPr>
              <a:defRPr/>
            </a:pPr>
            <a:fld id="{0FDCAD26-293F-4A15-8DD4-F12F67787E5A}" type="slidenum">
              <a:rPr lang="sv-SE"/>
              <a:pPr>
                <a:defRPr/>
              </a:pPr>
              <a:t>22</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ubrik 11"/>
          <p:cNvSpPr>
            <a:spLocks noGrp="1"/>
          </p:cNvSpPr>
          <p:nvPr>
            <p:ph type="title"/>
          </p:nvPr>
        </p:nvSpPr>
        <p:spPr>
          <a:xfrm>
            <a:off x="539750" y="1403350"/>
            <a:ext cx="8064500" cy="4740275"/>
          </a:xfrm>
        </p:spPr>
        <p:txBody>
          <a:bodyPr rtlCol="0" anchor="t">
            <a:normAutofit/>
          </a:bodyPr>
          <a:lstStyle/>
          <a:p>
            <a:pPr algn="l" fontAlgn="auto">
              <a:spcAft>
                <a:spcPts val="0"/>
              </a:spcAft>
              <a:defRPr/>
            </a:pPr>
            <a:r>
              <a:rPr lang="sv-SE" sz="3200" dirty="0" smtClean="0">
                <a:solidFill>
                  <a:srgbClr val="000000"/>
                </a:solidFill>
              </a:rPr>
              <a:t>”Kablarna var lite svårare att jobba med förr. I dag tycker mina installatörer att de till och med kan vara mer lättarbetade än PVC-kablarna.”</a:t>
            </a:r>
            <a:r>
              <a:rPr lang="sv-SE" sz="3889" dirty="0" smtClean="0">
                <a:solidFill>
                  <a:srgbClr val="000000"/>
                </a:solidFill>
              </a:rPr>
              <a:t/>
            </a:r>
            <a:br>
              <a:rPr lang="sv-SE" sz="3889" dirty="0" smtClean="0">
                <a:solidFill>
                  <a:srgbClr val="000000"/>
                </a:solidFill>
              </a:rPr>
            </a:br>
            <a:r>
              <a:rPr lang="sv-SE" sz="2000" dirty="0" smtClean="0">
                <a:solidFill>
                  <a:srgbClr val="000000"/>
                </a:solidFill>
              </a:rPr>
              <a:t/>
            </a:r>
            <a:br>
              <a:rPr lang="sv-SE" sz="2000" dirty="0" smtClean="0">
                <a:solidFill>
                  <a:srgbClr val="000000"/>
                </a:solidFill>
              </a:rPr>
            </a:br>
            <a:r>
              <a:rPr lang="sv-SE" sz="2000" dirty="0" smtClean="0">
                <a:solidFill>
                  <a:srgbClr val="000000"/>
                </a:solidFill>
              </a:rPr>
              <a:t>Thomas Carlsson, platschef på elföretaget </a:t>
            </a:r>
            <a:r>
              <a:rPr lang="sv-SE" sz="2000" dirty="0" err="1" smtClean="0">
                <a:solidFill>
                  <a:srgbClr val="000000"/>
                </a:solidFill>
              </a:rPr>
              <a:t>Elajo</a:t>
            </a:r>
            <a:endParaRPr lang="sv-SE" sz="20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3.bp.blogspot.com/-ZI4Zb588Tfc/Tk-Tnx3BRiI/AAAAAAAAATM/9Jkk2bcWtfM/s1600/pengar.jpg"/>
          <p:cNvPicPr>
            <a:picLocks noChangeAspect="1" noChangeArrowheads="1"/>
          </p:cNvPicPr>
          <p:nvPr/>
        </p:nvPicPr>
        <p:blipFill>
          <a:blip r:embed="rId2"/>
          <a:srcRect b="10500"/>
          <a:stretch>
            <a:fillRect/>
          </a:stretch>
        </p:blipFill>
        <p:spPr bwMode="auto">
          <a:xfrm>
            <a:off x="0" y="720725"/>
            <a:ext cx="9144000" cy="6137275"/>
          </a:xfrm>
          <a:prstGeom prst="rect">
            <a:avLst/>
          </a:prstGeom>
          <a:noFill/>
          <a:ln w="9525">
            <a:noFill/>
            <a:miter lim="800000"/>
            <a:headEnd/>
            <a:tailEnd/>
          </a:ln>
        </p:spPr>
      </p:pic>
      <p:pic>
        <p:nvPicPr>
          <p:cNvPr id="31746"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31747"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EF952C0F-E74F-4C12-8477-8E299A753A3B}" type="slidenum">
              <a:rPr lang="sv-SE"/>
              <a:pPr>
                <a:defRPr/>
              </a:pPr>
              <a:t>23</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7" name="Rubrik 11"/>
          <p:cNvSpPr txBox="1">
            <a:spLocks/>
          </p:cNvSpPr>
          <p:nvPr/>
        </p:nvSpPr>
        <p:spPr>
          <a:xfrm>
            <a:off x="539750" y="4724400"/>
            <a:ext cx="8064500" cy="1143000"/>
          </a:xfrm>
          <a:prstGeom prst="rect">
            <a:avLst/>
          </a:prstGeom>
        </p:spPr>
        <p:txBody>
          <a:bodyPr wrap="none" anchor="ctr"/>
          <a:lstStyle/>
          <a:p>
            <a:pPr fontAlgn="auto">
              <a:spcAft>
                <a:spcPts val="0"/>
              </a:spcAft>
              <a:defRPr/>
            </a:pPr>
            <a:r>
              <a:rPr lang="sv-SE" sz="4000" b="1" dirty="0">
                <a:solidFill>
                  <a:srgbClr val="000000"/>
                </a:solidFill>
                <a:latin typeface="Arial"/>
                <a:ea typeface="+mj-ea"/>
                <a:cs typeface="Arial"/>
              </a:rPr>
              <a:t>Halogenfritt</a:t>
            </a:r>
          </a:p>
          <a:p>
            <a:pPr fontAlgn="auto">
              <a:spcAft>
                <a:spcPts val="0"/>
              </a:spcAft>
              <a:defRPr/>
            </a:pPr>
            <a:r>
              <a:rPr lang="sv-SE" sz="4000" b="1" dirty="0">
                <a:solidFill>
                  <a:srgbClr val="000000"/>
                </a:solidFill>
                <a:latin typeface="Arial"/>
                <a:ea typeface="+mj-ea"/>
                <a:cs typeface="Arial"/>
              </a:rPr>
              <a:t>– en billig försäkring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tshållare för innehåll 9"/>
          <p:cNvSpPr>
            <a:spLocks noGrp="1"/>
          </p:cNvSpPr>
          <p:nvPr>
            <p:ph sz="half" idx="1"/>
          </p:nvPr>
        </p:nvSpPr>
        <p:spPr>
          <a:xfrm>
            <a:off x="539750" y="2895600"/>
            <a:ext cx="4032250" cy="3460750"/>
          </a:xfrm>
        </p:spPr>
        <p:txBody>
          <a:bodyPr/>
          <a:lstStyle/>
          <a:p>
            <a:r>
              <a:rPr lang="sv-SE" sz="2200" smtClean="0">
                <a:latin typeface="Arial" charset="0"/>
                <a:cs typeface="Arial" charset="0"/>
              </a:rPr>
              <a:t>Risken att få maskiner och inventarier förstörda minskar vid brand</a:t>
            </a:r>
          </a:p>
          <a:p>
            <a:r>
              <a:rPr lang="sv-SE" sz="2200" smtClean="0">
                <a:latin typeface="Arial" charset="0"/>
                <a:cs typeface="Arial" charset="0"/>
              </a:rPr>
              <a:t>Mindre risk för  produktionsbortfall</a:t>
            </a:r>
          </a:p>
          <a:p>
            <a:r>
              <a:rPr lang="sv-SE" sz="2200" smtClean="0">
                <a:latin typeface="Arial" charset="0"/>
                <a:cs typeface="Arial" charset="0"/>
              </a:rPr>
              <a:t>Goodwill förbättras då du visar ansvar i din brand-säkerhet</a:t>
            </a:r>
          </a:p>
          <a:p>
            <a:endParaRPr lang="sv-SE" sz="2200" smtClean="0">
              <a:latin typeface="Arial" charset="0"/>
              <a:cs typeface="Arial" charset="0"/>
            </a:endParaRPr>
          </a:p>
        </p:txBody>
      </p:sp>
      <p:pic>
        <p:nvPicPr>
          <p:cNvPr id="32770"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32771"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08CDFEA7-84D0-4FEE-BC6B-C0299CF853D8}" type="slidenum">
              <a:rPr lang="sv-SE"/>
              <a:pPr>
                <a:defRPr/>
              </a:pPr>
              <a:t>24</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ubrik 11"/>
          <p:cNvSpPr>
            <a:spLocks noGrp="1"/>
          </p:cNvSpPr>
          <p:nvPr>
            <p:ph type="title"/>
          </p:nvPr>
        </p:nvSpPr>
        <p:spPr>
          <a:xfrm>
            <a:off x="539750" y="1403350"/>
            <a:ext cx="8064500" cy="1143000"/>
          </a:xfrm>
        </p:spPr>
        <p:txBody>
          <a:bodyPr rtlCol="0">
            <a:normAutofit fontScale="90000"/>
          </a:bodyPr>
          <a:lstStyle/>
          <a:p>
            <a:pPr algn="l" fontAlgn="auto">
              <a:spcAft>
                <a:spcPts val="0"/>
              </a:spcAft>
              <a:defRPr/>
            </a:pPr>
            <a:r>
              <a:rPr lang="sv-SE" b="1" dirty="0" smtClean="0">
                <a:solidFill>
                  <a:srgbClr val="000000"/>
                </a:solidFill>
              </a:rPr>
              <a:t>Många ekonomiska</a:t>
            </a:r>
            <a:br>
              <a:rPr lang="sv-SE" b="1" dirty="0" smtClean="0">
                <a:solidFill>
                  <a:srgbClr val="000000"/>
                </a:solidFill>
              </a:rPr>
            </a:br>
            <a:r>
              <a:rPr lang="sv-SE" b="1" dirty="0" smtClean="0">
                <a:solidFill>
                  <a:srgbClr val="000000"/>
                </a:solidFill>
              </a:rPr>
              <a:t>fördelar med halogenfritt </a:t>
            </a:r>
            <a:endParaRPr lang="sv-SE" b="1" dirty="0">
              <a:solidFill>
                <a:srgbClr val="000000"/>
              </a:solidFill>
            </a:endParaRPr>
          </a:p>
        </p:txBody>
      </p:sp>
      <p:pic>
        <p:nvPicPr>
          <p:cNvPr id="32777" name="Platshållare för innehåll 16" descr="Bildarkivet_HS7R_10x10.jpg"/>
          <p:cNvPicPr>
            <a:picLocks/>
          </p:cNvPicPr>
          <p:nvPr/>
        </p:nvPicPr>
        <p:blipFill>
          <a:blip r:embed="rId4"/>
          <a:srcRect/>
          <a:stretch>
            <a:fillRect/>
          </a:stretch>
        </p:blipFill>
        <p:spPr bwMode="auto">
          <a:xfrm>
            <a:off x="4810125" y="2894013"/>
            <a:ext cx="3779838"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Bildobjekt 19" descr="Bildarkivet_HS7R_Sto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3794"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33795"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BF21E1EA-44FD-4C03-950A-5A73B623DA33}" type="slidenum">
              <a:rPr lang="sv-SE"/>
              <a:pPr>
                <a:defRPr/>
              </a:pPr>
              <a:t>25</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2" name="Rubrik 11"/>
          <p:cNvSpPr txBox="1">
            <a:spLocks/>
          </p:cNvSpPr>
          <p:nvPr/>
        </p:nvSpPr>
        <p:spPr>
          <a:xfrm>
            <a:off x="539750" y="4724400"/>
            <a:ext cx="8064500" cy="1143000"/>
          </a:xfrm>
          <a:prstGeom prst="rect">
            <a:avLst/>
          </a:prstGeom>
        </p:spPr>
        <p:txBody>
          <a:bodyPr wrap="none" anchor="ctr"/>
          <a:lstStyle/>
          <a:p>
            <a:pPr fontAlgn="auto">
              <a:spcAft>
                <a:spcPts val="0"/>
              </a:spcAft>
              <a:defRPr/>
            </a:pPr>
            <a:r>
              <a:rPr lang="sv-SE" sz="4000" b="1" dirty="0">
                <a:solidFill>
                  <a:srgbClr val="000000"/>
                </a:solidFill>
                <a:latin typeface="Arial"/>
                <a:ea typeface="+mj-ea"/>
                <a:cs typeface="Arial"/>
              </a:rPr>
              <a:t>Hur ser det ut</a:t>
            </a:r>
          </a:p>
          <a:p>
            <a:pPr fontAlgn="auto">
              <a:spcAft>
                <a:spcPts val="0"/>
              </a:spcAft>
              <a:defRPr/>
            </a:pPr>
            <a:r>
              <a:rPr lang="sv-SE" sz="4000" b="1" dirty="0">
                <a:solidFill>
                  <a:srgbClr val="000000"/>
                </a:solidFill>
                <a:latin typeface="Arial"/>
                <a:ea typeface="+mj-ea"/>
                <a:cs typeface="Arial"/>
              </a:rPr>
              <a:t>i övriga Europa?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innehåll 9"/>
          <p:cNvSpPr>
            <a:spLocks noGrp="1"/>
          </p:cNvSpPr>
          <p:nvPr>
            <p:ph sz="half" idx="1"/>
          </p:nvPr>
        </p:nvSpPr>
        <p:spPr>
          <a:xfrm>
            <a:off x="539750" y="2546350"/>
            <a:ext cx="8064500" cy="4159250"/>
          </a:xfrm>
        </p:spPr>
        <p:txBody>
          <a:bodyPr/>
          <a:lstStyle/>
          <a:p>
            <a:pPr>
              <a:buFont typeface="Arial" charset="0"/>
              <a:buNone/>
            </a:pPr>
            <a:r>
              <a:rPr lang="sv-SE" smtClean="0">
                <a:solidFill>
                  <a:srgbClr val="000000"/>
                </a:solidFill>
                <a:latin typeface="Arial" charset="0"/>
                <a:cs typeface="Arial" charset="0"/>
              </a:rPr>
              <a:t>    </a:t>
            </a:r>
          </a:p>
        </p:txBody>
      </p:sp>
      <p:pic>
        <p:nvPicPr>
          <p:cNvPr id="34818"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34819"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sp>
        <p:nvSpPr>
          <p:cNvPr id="15" name="Platshållare för bildnummer 14"/>
          <p:cNvSpPr>
            <a:spLocks noGrp="1"/>
          </p:cNvSpPr>
          <p:nvPr>
            <p:ph type="sldNum" sz="quarter" idx="12"/>
          </p:nvPr>
        </p:nvSpPr>
        <p:spPr/>
        <p:txBody>
          <a:bodyPr/>
          <a:lstStyle/>
          <a:p>
            <a:pPr>
              <a:defRPr/>
            </a:pPr>
            <a:fld id="{072086A6-22A0-4AB9-AFBC-6708FCA11A49}" type="slidenum">
              <a:rPr lang="sv-SE"/>
              <a:pPr>
                <a:defRPr/>
              </a:pPr>
              <a:t>26</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824" name="Platshållare för innehåll 9"/>
          <p:cNvSpPr>
            <a:spLocks noGrp="1"/>
          </p:cNvSpPr>
          <p:nvPr>
            <p:ph sz="half" idx="1"/>
          </p:nvPr>
        </p:nvSpPr>
        <p:spPr>
          <a:xfrm>
            <a:off x="539750" y="2546350"/>
            <a:ext cx="4032250" cy="3810000"/>
          </a:xfrm>
        </p:spPr>
        <p:txBody>
          <a:bodyPr/>
          <a:lstStyle/>
          <a:p>
            <a:r>
              <a:rPr lang="sv-SE" sz="2200" smtClean="0">
                <a:solidFill>
                  <a:srgbClr val="000000"/>
                </a:solidFill>
                <a:latin typeface="Arial" charset="0"/>
                <a:cs typeface="Arial" charset="0"/>
              </a:rPr>
              <a:t>I dag finns svenska myndighetskrav vad gäller brandspridning</a:t>
            </a:r>
          </a:p>
          <a:p>
            <a:r>
              <a:rPr lang="sv-SE" sz="2200" smtClean="0">
                <a:solidFill>
                  <a:srgbClr val="000000"/>
                </a:solidFill>
                <a:latin typeface="Arial" charset="0"/>
                <a:cs typeface="Arial" charset="0"/>
              </a:rPr>
              <a:t>Fortfarande få krav vad gäller brandskade-begränsning</a:t>
            </a:r>
          </a:p>
          <a:p>
            <a:r>
              <a:rPr lang="sv-SE" sz="2200" smtClean="0">
                <a:solidFill>
                  <a:srgbClr val="000000"/>
                </a:solidFill>
                <a:latin typeface="Arial" charset="0"/>
                <a:cs typeface="Arial" charset="0"/>
              </a:rPr>
              <a:t>Beställarna skärper successivt kraven även om myndigheterna inte gör det</a:t>
            </a:r>
          </a:p>
          <a:p>
            <a:endParaRPr lang="sv-SE" sz="2200" smtClean="0">
              <a:solidFill>
                <a:srgbClr val="000000"/>
              </a:solidFill>
              <a:latin typeface="Arial" charset="0"/>
              <a:cs typeface="Arial" charset="0"/>
            </a:endParaRPr>
          </a:p>
          <a:p>
            <a:endParaRPr lang="sv-SE" sz="2200" smtClean="0">
              <a:solidFill>
                <a:srgbClr val="000000"/>
              </a:solidFill>
              <a:latin typeface="Arial" charset="0"/>
              <a:cs typeface="Arial" charset="0"/>
            </a:endParaRPr>
          </a:p>
        </p:txBody>
      </p:sp>
      <p:sp>
        <p:nvSpPr>
          <p:cNvPr id="17" name="Rubrik 11"/>
          <p:cNvSpPr txBox="1">
            <a:spLocks/>
          </p:cNvSpPr>
          <p:nvPr/>
        </p:nvSpPr>
        <p:spPr bwMode="auto">
          <a:xfrm>
            <a:off x="539750" y="1403350"/>
            <a:ext cx="8064500" cy="1143000"/>
          </a:xfrm>
          <a:prstGeom prst="rect">
            <a:avLst/>
          </a:prstGeom>
          <a:noFill/>
          <a:ln w="9525">
            <a:noFill/>
            <a:miter lim="800000"/>
            <a:headEnd/>
            <a:tailEnd/>
          </a:ln>
        </p:spPr>
        <p:txBody>
          <a:bodyPr anchor="ctr">
            <a:normAutofit/>
          </a:bodyPr>
          <a:lstStyle/>
          <a:p>
            <a:pPr fontAlgn="auto">
              <a:spcAft>
                <a:spcPts val="0"/>
              </a:spcAft>
              <a:defRPr/>
            </a:pPr>
            <a:r>
              <a:rPr lang="sv-SE" sz="4400" b="1" dirty="0">
                <a:solidFill>
                  <a:srgbClr val="000000"/>
                </a:solidFill>
                <a:latin typeface="Arial"/>
                <a:ea typeface="+mj-ea"/>
                <a:cs typeface="Arial"/>
              </a:rPr>
              <a:t>Regelverk i utveckling</a:t>
            </a:r>
          </a:p>
        </p:txBody>
      </p:sp>
      <p:pic>
        <p:nvPicPr>
          <p:cNvPr id="34826" name="Platshållare för innehåll 16" descr="Bildarkivet_HS7R_10x10.jpg"/>
          <p:cNvPicPr>
            <a:picLocks noGrp="1"/>
          </p:cNvPicPr>
          <p:nvPr>
            <p:ph sz="half" idx="2"/>
          </p:nvPr>
        </p:nvPicPr>
        <p:blipFill>
          <a:blip r:embed="rId4"/>
          <a:srcRect/>
          <a:stretch>
            <a:fillRect/>
          </a:stretch>
        </p:blipFill>
        <p:spPr>
          <a:xfrm>
            <a:off x="4810125" y="2894013"/>
            <a:ext cx="3779838" cy="33226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tshållare för innehåll 9"/>
          <p:cNvSpPr>
            <a:spLocks noGrp="1"/>
          </p:cNvSpPr>
          <p:nvPr>
            <p:ph sz="half" idx="1"/>
          </p:nvPr>
        </p:nvSpPr>
        <p:spPr>
          <a:xfrm>
            <a:off x="539750" y="2546350"/>
            <a:ext cx="8064500" cy="4159250"/>
          </a:xfrm>
        </p:spPr>
        <p:txBody>
          <a:bodyPr/>
          <a:lstStyle/>
          <a:p>
            <a:pPr>
              <a:buFont typeface="Arial" charset="0"/>
              <a:buNone/>
            </a:pPr>
            <a:r>
              <a:rPr lang="sv-SE" smtClean="0">
                <a:solidFill>
                  <a:srgbClr val="000000"/>
                </a:solidFill>
                <a:latin typeface="Arial" charset="0"/>
                <a:cs typeface="Arial" charset="0"/>
              </a:rPr>
              <a:t>    </a:t>
            </a:r>
          </a:p>
        </p:txBody>
      </p:sp>
      <p:pic>
        <p:nvPicPr>
          <p:cNvPr id="35842"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35843"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sp>
        <p:nvSpPr>
          <p:cNvPr id="15" name="Platshållare för bildnummer 14"/>
          <p:cNvSpPr>
            <a:spLocks noGrp="1"/>
          </p:cNvSpPr>
          <p:nvPr>
            <p:ph type="sldNum" sz="quarter" idx="12"/>
          </p:nvPr>
        </p:nvSpPr>
        <p:spPr/>
        <p:txBody>
          <a:bodyPr/>
          <a:lstStyle/>
          <a:p>
            <a:pPr>
              <a:defRPr/>
            </a:pPr>
            <a:fld id="{35AA0438-1005-4B0D-9E8E-7F1AC42355E7}" type="slidenum">
              <a:rPr lang="sv-SE"/>
              <a:pPr>
                <a:defRPr/>
              </a:pPr>
              <a:t>27</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848" name="Platshållare för innehåll 9"/>
          <p:cNvSpPr>
            <a:spLocks noGrp="1"/>
          </p:cNvSpPr>
          <p:nvPr>
            <p:ph sz="half" idx="1"/>
          </p:nvPr>
        </p:nvSpPr>
        <p:spPr>
          <a:xfrm>
            <a:off x="539750" y="2546350"/>
            <a:ext cx="8064500" cy="4311650"/>
          </a:xfrm>
        </p:spPr>
        <p:txBody>
          <a:bodyPr/>
          <a:lstStyle/>
          <a:p>
            <a:r>
              <a:rPr lang="sv-SE" sz="2200" dirty="0" smtClean="0">
                <a:solidFill>
                  <a:srgbClr val="000000"/>
                </a:solidFill>
                <a:latin typeface="Arial" charset="0"/>
                <a:cs typeface="Arial" charset="0"/>
              </a:rPr>
              <a:t>Kablar har inkluderats i de europeiska </a:t>
            </a:r>
            <a:r>
              <a:rPr lang="sv-SE" sz="2200" dirty="0" err="1" smtClean="0">
                <a:solidFill>
                  <a:srgbClr val="000000"/>
                </a:solidFill>
                <a:latin typeface="Arial" charset="0"/>
                <a:cs typeface="Arial" charset="0"/>
              </a:rPr>
              <a:t>byggprodukt-föreskrifterna</a:t>
            </a:r>
            <a:r>
              <a:rPr lang="sv-SE" sz="2200" dirty="0" smtClean="0">
                <a:solidFill>
                  <a:srgbClr val="000000"/>
                </a:solidFill>
                <a:latin typeface="Arial" charset="0"/>
                <a:cs typeface="Arial" charset="0"/>
              </a:rPr>
              <a:t> CPR (tidigare </a:t>
            </a:r>
            <a:r>
              <a:rPr lang="sv-SE" sz="2200" dirty="0" err="1" smtClean="0">
                <a:solidFill>
                  <a:srgbClr val="000000"/>
                </a:solidFill>
                <a:latin typeface="Arial" charset="0"/>
                <a:cs typeface="Arial" charset="0"/>
              </a:rPr>
              <a:t>CPD-direktivet</a:t>
            </a:r>
            <a:r>
              <a:rPr lang="sv-SE" sz="2200" dirty="0" smtClean="0">
                <a:solidFill>
                  <a:srgbClr val="000000"/>
                </a:solidFill>
                <a:latin typeface="Arial" charset="0"/>
                <a:cs typeface="Arial" charset="0"/>
              </a:rPr>
              <a:t>) </a:t>
            </a:r>
          </a:p>
          <a:p>
            <a:r>
              <a:rPr lang="sv-SE" sz="2200" dirty="0" smtClean="0">
                <a:solidFill>
                  <a:srgbClr val="000000"/>
                </a:solidFill>
                <a:latin typeface="Arial" charset="0"/>
                <a:cs typeface="Arial" charset="0"/>
              </a:rPr>
              <a:t>Det ger myndigheter större möjligheter att skärpa kraven</a:t>
            </a:r>
          </a:p>
          <a:p>
            <a:r>
              <a:rPr lang="sv-SE" sz="2200" dirty="0" smtClean="0">
                <a:solidFill>
                  <a:srgbClr val="000000"/>
                </a:solidFill>
                <a:latin typeface="Arial" charset="0"/>
                <a:cs typeface="Arial" charset="0"/>
              </a:rPr>
              <a:t>Indikationer pekar på att flera europeiska länder kommer att skärpa kraven</a:t>
            </a:r>
          </a:p>
          <a:p>
            <a:r>
              <a:rPr lang="sv-SE" sz="2200" dirty="0" smtClean="0">
                <a:solidFill>
                  <a:srgbClr val="000000"/>
                </a:solidFill>
                <a:latin typeface="Arial" charset="0"/>
                <a:cs typeface="Arial" charset="0"/>
              </a:rPr>
              <a:t>Kabelbranschen arbetar ihärdigt med att ta fram lösningar som ska uppfylla de olika euroklasserna</a:t>
            </a:r>
          </a:p>
          <a:p>
            <a:endParaRPr lang="sv-SE" sz="2200" dirty="0" smtClean="0">
              <a:solidFill>
                <a:srgbClr val="000000"/>
              </a:solidFill>
              <a:latin typeface="Arial" charset="0"/>
              <a:cs typeface="Arial" charset="0"/>
            </a:endParaRPr>
          </a:p>
          <a:p>
            <a:endParaRPr lang="sv-SE" sz="2200" dirty="0" smtClean="0">
              <a:solidFill>
                <a:srgbClr val="000000"/>
              </a:solidFill>
              <a:latin typeface="Arial" charset="0"/>
              <a:cs typeface="Arial" charset="0"/>
            </a:endParaRPr>
          </a:p>
        </p:txBody>
      </p:sp>
      <p:sp>
        <p:nvSpPr>
          <p:cNvPr id="35849" name="Rubrik 11"/>
          <p:cNvSpPr>
            <a:spLocks noGrp="1"/>
          </p:cNvSpPr>
          <p:nvPr>
            <p:ph type="title"/>
          </p:nvPr>
        </p:nvSpPr>
        <p:spPr>
          <a:xfrm>
            <a:off x="539750" y="1403350"/>
            <a:ext cx="8064500" cy="1143000"/>
          </a:xfrm>
        </p:spPr>
        <p:txBody>
          <a:bodyPr/>
          <a:lstStyle/>
          <a:p>
            <a:pPr algn="l"/>
            <a:r>
              <a:rPr lang="sv-SE" b="1" dirty="0" smtClean="0">
                <a:solidFill>
                  <a:srgbClr val="000000"/>
                </a:solidFill>
                <a:latin typeface="Arial" charset="0"/>
                <a:cs typeface="Arial" charset="0"/>
              </a:rPr>
              <a:t>Europa skärper kraven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Bildobjekt 3" descr="Back_page_01_blu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6866" name="Bildobjekt 14"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ktangel 16"/>
          <p:cNvSpPr/>
          <p:nvPr/>
        </p:nvSpPr>
        <p:spPr>
          <a:xfrm>
            <a:off x="0" y="5105400"/>
            <a:ext cx="9144000" cy="10795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grpSp>
        <p:nvGrpSpPr>
          <p:cNvPr id="36869" name="Grupp 13"/>
          <p:cNvGrpSpPr>
            <a:grpSpLocks/>
          </p:cNvGrpSpPr>
          <p:nvPr/>
        </p:nvGrpSpPr>
        <p:grpSpPr bwMode="auto">
          <a:xfrm>
            <a:off x="608013" y="5408613"/>
            <a:ext cx="4881562" cy="407987"/>
            <a:chOff x="2417728" y="5408804"/>
            <a:chExt cx="4881961" cy="407449"/>
          </a:xfrm>
        </p:grpSpPr>
        <p:pic>
          <p:nvPicPr>
            <p:cNvPr id="36871" name="Bildobjekt 8" descr="Nexans_logo.png"/>
            <p:cNvPicPr>
              <a:picLocks noChangeAspect="1"/>
            </p:cNvPicPr>
            <p:nvPr/>
          </p:nvPicPr>
          <p:blipFill>
            <a:blip r:embed="rId4"/>
            <a:srcRect/>
            <a:stretch>
              <a:fillRect/>
            </a:stretch>
          </p:blipFill>
          <p:spPr bwMode="auto">
            <a:xfrm>
              <a:off x="6033441" y="5408804"/>
              <a:ext cx="1266248" cy="366544"/>
            </a:xfrm>
            <a:prstGeom prst="rect">
              <a:avLst/>
            </a:prstGeom>
            <a:noFill/>
            <a:ln w="9525">
              <a:noFill/>
              <a:miter lim="800000"/>
              <a:headEnd/>
              <a:tailEnd/>
            </a:ln>
          </p:spPr>
        </p:pic>
        <p:pic>
          <p:nvPicPr>
            <p:cNvPr id="36872" name="Bildobjekt 10" descr="Draka.png"/>
            <p:cNvPicPr>
              <a:picLocks noChangeAspect="1"/>
            </p:cNvPicPr>
            <p:nvPr/>
          </p:nvPicPr>
          <p:blipFill>
            <a:blip r:embed="rId5"/>
            <a:srcRect/>
            <a:stretch>
              <a:fillRect/>
            </a:stretch>
          </p:blipFill>
          <p:spPr bwMode="auto">
            <a:xfrm>
              <a:off x="2417728" y="5503290"/>
              <a:ext cx="1572396" cy="301681"/>
            </a:xfrm>
            <a:prstGeom prst="rect">
              <a:avLst/>
            </a:prstGeom>
            <a:noFill/>
            <a:ln w="9525">
              <a:noFill/>
              <a:miter lim="800000"/>
              <a:headEnd/>
              <a:tailEnd/>
            </a:ln>
          </p:spPr>
        </p:pic>
        <p:pic>
          <p:nvPicPr>
            <p:cNvPr id="36873" name="Bildobjekt 11" descr="logo_ericsson.png"/>
            <p:cNvPicPr>
              <a:picLocks noChangeAspect="1"/>
            </p:cNvPicPr>
            <p:nvPr/>
          </p:nvPicPr>
          <p:blipFill>
            <a:blip r:embed="rId6"/>
            <a:srcRect/>
            <a:stretch>
              <a:fillRect/>
            </a:stretch>
          </p:blipFill>
          <p:spPr bwMode="auto">
            <a:xfrm>
              <a:off x="4209494" y="5503485"/>
              <a:ext cx="1571861" cy="312768"/>
            </a:xfrm>
            <a:prstGeom prst="rect">
              <a:avLst/>
            </a:prstGeom>
            <a:noFill/>
            <a:ln w="9525">
              <a:noFill/>
              <a:miter lim="800000"/>
              <a:headEnd/>
              <a:tailEnd/>
            </a:ln>
          </p:spPr>
        </p:pic>
      </p:grpSp>
      <p:sp>
        <p:nvSpPr>
          <p:cNvPr id="36870" name="Rubrik 12"/>
          <p:cNvSpPr>
            <a:spLocks noGrp="1"/>
          </p:cNvSpPr>
          <p:nvPr>
            <p:ph type="title"/>
          </p:nvPr>
        </p:nvSpPr>
        <p:spPr>
          <a:xfrm>
            <a:off x="457200" y="1322388"/>
            <a:ext cx="8229600" cy="3173412"/>
          </a:xfrm>
        </p:spPr>
        <p:txBody>
          <a:bodyPr anchor="t"/>
          <a:lstStyle/>
          <a:p>
            <a:pPr algn="l"/>
            <a:r>
              <a:rPr lang="sv-SE" sz="2200" smtClean="0">
                <a:solidFill>
                  <a:schemeClr val="bg1"/>
                </a:solidFill>
                <a:latin typeface="Arial" charset="0"/>
                <a:cs typeface="Arial" charset="0"/>
              </a:rPr>
              <a:t>Läs mer på</a:t>
            </a:r>
            <a:br>
              <a:rPr lang="sv-SE" sz="2200" smtClean="0">
                <a:solidFill>
                  <a:schemeClr val="bg1"/>
                </a:solidFill>
                <a:latin typeface="Arial" charset="0"/>
                <a:cs typeface="Arial" charset="0"/>
              </a:rPr>
            </a:br>
            <a:r>
              <a:rPr lang="sv-SE" sz="2200" smtClean="0">
                <a:solidFill>
                  <a:schemeClr val="bg1"/>
                </a:solidFill>
                <a:latin typeface="Arial" charset="0"/>
                <a:cs typeface="Arial" charset="0"/>
              </a:rPr>
              <a:t>www.selcable.se</a:t>
            </a:r>
            <a:br>
              <a:rPr lang="sv-SE" sz="2200" smtClean="0">
                <a:solidFill>
                  <a:schemeClr val="bg1"/>
                </a:solidFill>
                <a:latin typeface="Arial" charset="0"/>
                <a:cs typeface="Arial" charset="0"/>
              </a:rPr>
            </a:br>
            <a:r>
              <a:rPr lang="sv-SE" sz="2200" smtClean="0">
                <a:solidFill>
                  <a:schemeClr val="bg1"/>
                </a:solidFill>
                <a:latin typeface="Arial" charset="0"/>
                <a:cs typeface="Arial" charset="0"/>
              </a:rPr>
              <a:t>www.draka.se</a:t>
            </a:r>
            <a:br>
              <a:rPr lang="sv-SE" sz="2200" smtClean="0">
                <a:solidFill>
                  <a:schemeClr val="bg1"/>
                </a:solidFill>
                <a:latin typeface="Arial" charset="0"/>
                <a:cs typeface="Arial" charset="0"/>
              </a:rPr>
            </a:br>
            <a:r>
              <a:rPr lang="sv-SE" sz="2200" smtClean="0">
                <a:solidFill>
                  <a:schemeClr val="bg1"/>
                </a:solidFill>
                <a:latin typeface="Arial" charset="0"/>
                <a:cs typeface="Arial" charset="0"/>
              </a:rPr>
              <a:t>www.ericsson.se</a:t>
            </a:r>
            <a:br>
              <a:rPr lang="sv-SE" sz="2200" smtClean="0">
                <a:solidFill>
                  <a:schemeClr val="bg1"/>
                </a:solidFill>
                <a:latin typeface="Arial" charset="0"/>
                <a:cs typeface="Arial" charset="0"/>
              </a:rPr>
            </a:br>
            <a:r>
              <a:rPr lang="sv-SE" sz="2200" smtClean="0">
                <a:solidFill>
                  <a:schemeClr val="bg1"/>
                </a:solidFill>
                <a:latin typeface="Arial" charset="0"/>
                <a:cs typeface="Arial" charset="0"/>
              </a:rPr>
              <a:t>www.nexans.se</a:t>
            </a:r>
            <a:br>
              <a:rPr lang="sv-SE" sz="2200" smtClean="0">
                <a:solidFill>
                  <a:schemeClr val="bg1"/>
                </a:solidFill>
                <a:latin typeface="Arial" charset="0"/>
                <a:cs typeface="Arial" charset="0"/>
              </a:rPr>
            </a:br>
            <a:r>
              <a:rPr lang="sv-SE" sz="2200" smtClean="0">
                <a:solidFill>
                  <a:schemeClr val="bg1"/>
                </a:solidFill>
                <a:latin typeface="Arial" charset="0"/>
                <a:cs typeface="Arial" charset="0"/>
              </a:rPr>
              <a:t>www.europacable.com </a:t>
            </a:r>
          </a:p>
        </p:txBody>
      </p:sp>
      <p:sp>
        <p:nvSpPr>
          <p:cNvPr id="11" name="Platshållare för datum 10"/>
          <p:cNvSpPr>
            <a:spLocks noGrp="1"/>
          </p:cNvSpPr>
          <p:nvPr>
            <p:ph type="dt" sz="half" idx="10"/>
          </p:nvPr>
        </p:nvSpPr>
        <p:spPr/>
        <p:txBody>
          <a:bodyPr/>
          <a:lstStyle/>
          <a:p>
            <a:pPr>
              <a:defRPr/>
            </a:pPr>
            <a:r>
              <a:rPr lang="sv-SE" smtClean="0"/>
              <a:t>2012-05-11</a:t>
            </a:r>
            <a:endParaRPr lang="sv-SE" dirty="0"/>
          </a:p>
        </p:txBody>
      </p:sp>
      <p:sp>
        <p:nvSpPr>
          <p:cNvPr id="12" name="Platshållare för bildnummer 11"/>
          <p:cNvSpPr>
            <a:spLocks noGrp="1"/>
          </p:cNvSpPr>
          <p:nvPr>
            <p:ph type="sldNum" sz="quarter" idx="12"/>
          </p:nvPr>
        </p:nvSpPr>
        <p:spPr/>
        <p:txBody>
          <a:bodyPr/>
          <a:lstStyle/>
          <a:p>
            <a:pPr>
              <a:defRPr/>
            </a:pPr>
            <a:fld id="{5856E323-BA31-4BA1-A92E-E0D566282DC9}" type="slidenum">
              <a:rPr lang="sv-SE" smtClean="0"/>
              <a:pPr>
                <a:defRPr/>
              </a:pPr>
              <a:t>28</a:t>
            </a:fld>
            <a:endParaRPr lang="sv-SE" dirty="0"/>
          </a:p>
        </p:txBody>
      </p:sp>
      <p:sp>
        <p:nvSpPr>
          <p:cNvPr id="13" name="Platshållare för sidfot 12"/>
          <p:cNvSpPr>
            <a:spLocks noGrp="1"/>
          </p:cNvSpPr>
          <p:nvPr>
            <p:ph type="ftr" sz="quarter" idx="11"/>
          </p:nvPr>
        </p:nvSpPr>
        <p:spPr/>
        <p:txBody>
          <a:bodyPr/>
          <a:lstStyle/>
          <a:p>
            <a:pPr>
              <a:defRPr/>
            </a:pPr>
            <a:r>
              <a:rPr lang="sv-SE" smtClean="0"/>
              <a:t>© SELCABLE – rädda liv och spara pengar SELC-12:020 B</a:t>
            </a: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latshållare för innehåll 16" descr="Bildarkivet_HS7R_10x10.jpg"/>
          <p:cNvPicPr>
            <a:picLocks/>
          </p:cNvPicPr>
          <p:nvPr/>
        </p:nvPicPr>
        <p:blipFill>
          <a:blip r:embed="rId2"/>
          <a:srcRect/>
          <a:stretch>
            <a:fillRect/>
          </a:stretch>
        </p:blipFill>
        <p:spPr bwMode="auto">
          <a:xfrm>
            <a:off x="4810125" y="2898775"/>
            <a:ext cx="3779838" cy="3322638"/>
          </a:xfrm>
          <a:prstGeom prst="rect">
            <a:avLst/>
          </a:prstGeom>
          <a:noFill/>
          <a:ln w="9525">
            <a:noFill/>
            <a:miter lim="800000"/>
            <a:headEnd/>
            <a:tailEnd/>
          </a:ln>
        </p:spPr>
      </p:pic>
      <p:pic>
        <p:nvPicPr>
          <p:cNvPr id="11266"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11267"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B5EB68FC-9736-4657-98DD-6C55B3AB79EF}" type="slidenum">
              <a:rPr lang="sv-SE"/>
              <a:pPr>
                <a:defRPr/>
              </a:pPr>
              <a:t>3</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72" name="Rubrik 11"/>
          <p:cNvSpPr>
            <a:spLocks noGrp="1"/>
          </p:cNvSpPr>
          <p:nvPr>
            <p:ph type="title"/>
          </p:nvPr>
        </p:nvSpPr>
        <p:spPr>
          <a:xfrm>
            <a:off x="539750" y="1403350"/>
            <a:ext cx="8147050" cy="1143000"/>
          </a:xfrm>
        </p:spPr>
        <p:txBody>
          <a:bodyPr/>
          <a:lstStyle/>
          <a:p>
            <a:pPr algn="l"/>
            <a:r>
              <a:rPr lang="sv-SE" sz="3600" b="1" smtClean="0">
                <a:solidFill>
                  <a:srgbClr val="000000"/>
                </a:solidFill>
                <a:latin typeface="Arial" charset="0"/>
                <a:cs typeface="Arial" charset="0"/>
              </a:rPr>
              <a:t>Gemensam insats för brand-säkerhet och standardisering</a:t>
            </a:r>
          </a:p>
        </p:txBody>
      </p:sp>
      <p:sp>
        <p:nvSpPr>
          <p:cNvPr id="11273" name="Platshållare för innehåll 9"/>
          <p:cNvSpPr>
            <a:spLocks noGrp="1"/>
          </p:cNvSpPr>
          <p:nvPr>
            <p:ph sz="half" idx="1"/>
          </p:nvPr>
        </p:nvSpPr>
        <p:spPr>
          <a:xfrm>
            <a:off x="539750" y="2895600"/>
            <a:ext cx="3779838" cy="3330575"/>
          </a:xfrm>
        </p:spPr>
        <p:txBody>
          <a:bodyPr/>
          <a:lstStyle/>
          <a:p>
            <a:pPr>
              <a:buFont typeface="Arial" charset="0"/>
              <a:buNone/>
            </a:pPr>
            <a:r>
              <a:rPr lang="sv-SE" sz="2200" smtClean="0">
                <a:solidFill>
                  <a:srgbClr val="000000"/>
                </a:solidFill>
                <a:latin typeface="Arial" charset="0"/>
                <a:cs typeface="Arial" charset="0"/>
              </a:rPr>
              <a:t>Vår gemensamma åsikt är</a:t>
            </a:r>
          </a:p>
          <a:p>
            <a:pPr>
              <a:buFont typeface="Arial" charset="0"/>
              <a:buNone/>
            </a:pPr>
            <a:r>
              <a:rPr lang="sv-SE" sz="2200" smtClean="0">
                <a:solidFill>
                  <a:srgbClr val="000000"/>
                </a:solidFill>
                <a:latin typeface="Arial" charset="0"/>
                <a:cs typeface="Arial" charset="0"/>
              </a:rPr>
              <a:t>att halogenfria produkter</a:t>
            </a:r>
          </a:p>
          <a:p>
            <a:pPr>
              <a:buFont typeface="Arial" charset="0"/>
              <a:buNone/>
            </a:pPr>
            <a:r>
              <a:rPr lang="sv-SE" sz="2200" smtClean="0">
                <a:solidFill>
                  <a:srgbClr val="000000"/>
                </a:solidFill>
                <a:latin typeface="Arial" charset="0"/>
                <a:cs typeface="Arial" charset="0"/>
              </a:rPr>
              <a:t>är samhällsfrämjande</a:t>
            </a:r>
          </a:p>
          <a:p>
            <a:r>
              <a:rPr lang="sv-SE" sz="2200" smtClean="0">
                <a:solidFill>
                  <a:srgbClr val="000000"/>
                </a:solidFill>
                <a:latin typeface="Arial" charset="0"/>
                <a:cs typeface="Arial" charset="0"/>
              </a:rPr>
              <a:t>för människors säkerhet</a:t>
            </a:r>
          </a:p>
          <a:p>
            <a:r>
              <a:rPr lang="sv-SE" sz="2200" smtClean="0">
                <a:solidFill>
                  <a:srgbClr val="000000"/>
                </a:solidFill>
                <a:latin typeface="Arial" charset="0"/>
                <a:cs typeface="Arial" charset="0"/>
              </a:rPr>
              <a:t>för minskade ekonomiska risker</a:t>
            </a:r>
          </a:p>
          <a:p>
            <a:r>
              <a:rPr lang="sv-SE" sz="2200" smtClean="0">
                <a:solidFill>
                  <a:srgbClr val="000000"/>
                </a:solidFill>
                <a:latin typeface="Arial" charset="0"/>
                <a:cs typeface="Arial" charset="0"/>
              </a:rPr>
              <a:t>för allas vår miljö</a:t>
            </a:r>
          </a:p>
          <a:p>
            <a:pPr>
              <a:buFont typeface="Arial" charset="0"/>
              <a:buNone/>
            </a:pPr>
            <a:endParaRPr lang="sv-SE" sz="2200"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Bildobjekt 9" descr="Bildarkivet_HS7R_Stor.jpg"/>
          <p:cNvPicPr>
            <a:picLocks noChangeAspect="1"/>
          </p:cNvPicPr>
          <p:nvPr/>
        </p:nvPicPr>
        <p:blipFill>
          <a:blip r:embed="rId2"/>
          <a:srcRect/>
          <a:stretch>
            <a:fillRect/>
          </a:stretch>
        </p:blipFill>
        <p:spPr bwMode="auto">
          <a:xfrm>
            <a:off x="0" y="28575"/>
            <a:ext cx="9144000" cy="6829425"/>
          </a:xfrm>
          <a:prstGeom prst="rect">
            <a:avLst/>
          </a:prstGeom>
          <a:noFill/>
          <a:ln w="9525">
            <a:noFill/>
            <a:miter lim="800000"/>
            <a:headEnd/>
            <a:tailEnd/>
          </a:ln>
        </p:spPr>
      </p:pic>
      <p:pic>
        <p:nvPicPr>
          <p:cNvPr id="12290"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12291"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FC5D70D8-8C24-44BD-8EF6-539C9BBBA910}" type="slidenum">
              <a:rPr lang="sv-SE"/>
              <a:pPr>
                <a:defRPr/>
              </a:pPr>
              <a:t>4</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 name="Rubrik 11"/>
          <p:cNvSpPr txBox="1">
            <a:spLocks/>
          </p:cNvSpPr>
          <p:nvPr/>
        </p:nvSpPr>
        <p:spPr>
          <a:xfrm>
            <a:off x="539750" y="4724400"/>
            <a:ext cx="8064500" cy="1143000"/>
          </a:xfrm>
          <a:prstGeom prst="rect">
            <a:avLst/>
          </a:prstGeom>
        </p:spPr>
        <p:txBody>
          <a:bodyPr wrap="none" anchor="ctr"/>
          <a:lstStyle/>
          <a:p>
            <a:pPr fontAlgn="auto">
              <a:spcAft>
                <a:spcPts val="0"/>
              </a:spcAft>
              <a:defRPr/>
            </a:pPr>
            <a:r>
              <a:rPr lang="sv-SE" sz="4000" b="1" dirty="0">
                <a:solidFill>
                  <a:srgbClr val="000000"/>
                </a:solidFill>
                <a:latin typeface="Arial"/>
                <a:ea typeface="+mj-ea"/>
                <a:cs typeface="Arial"/>
              </a:rPr>
              <a:t>Vad är halogenfria kablar?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latshållare för innehåll 16" descr="Bildarkivet_HS7R_10x10.jpg"/>
          <p:cNvPicPr>
            <a:picLocks noGrp="1"/>
          </p:cNvPicPr>
          <p:nvPr>
            <p:ph sz="half" idx="2"/>
          </p:nvPr>
        </p:nvPicPr>
        <p:blipFill>
          <a:blip r:embed="rId2"/>
          <a:srcRect/>
          <a:stretch>
            <a:fillRect/>
          </a:stretch>
        </p:blipFill>
        <p:spPr>
          <a:xfrm>
            <a:off x="4810125" y="2898775"/>
            <a:ext cx="3779838" cy="3322638"/>
          </a:xfrm>
        </p:spPr>
      </p:pic>
      <p:pic>
        <p:nvPicPr>
          <p:cNvPr id="13314"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13315"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52D40B77-E026-4CF8-BD6E-10EA87237AC4}" type="slidenum">
              <a:rPr lang="sv-SE"/>
              <a:pPr>
                <a:defRPr/>
              </a:pPr>
              <a:t>5</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20" name="Rubrik 11"/>
          <p:cNvSpPr>
            <a:spLocks noGrp="1"/>
          </p:cNvSpPr>
          <p:nvPr>
            <p:ph type="title"/>
          </p:nvPr>
        </p:nvSpPr>
        <p:spPr>
          <a:xfrm>
            <a:off x="539750" y="1403350"/>
            <a:ext cx="8243888" cy="1143000"/>
          </a:xfrm>
        </p:spPr>
        <p:txBody>
          <a:bodyPr/>
          <a:lstStyle/>
          <a:p>
            <a:pPr algn="l"/>
            <a:r>
              <a:rPr lang="sv-SE" sz="3600" b="1" smtClean="0">
                <a:solidFill>
                  <a:srgbClr val="000000"/>
                </a:solidFill>
                <a:latin typeface="Arial" charset="0"/>
                <a:cs typeface="Arial" charset="0"/>
              </a:rPr>
              <a:t>Halogenfritt – en ny generation brandskadebegränsande kablar</a:t>
            </a:r>
          </a:p>
        </p:txBody>
      </p:sp>
      <p:sp>
        <p:nvSpPr>
          <p:cNvPr id="13321" name="Platshållare för innehåll 9"/>
          <p:cNvSpPr>
            <a:spLocks noGrp="1"/>
          </p:cNvSpPr>
          <p:nvPr>
            <p:ph sz="half" idx="1"/>
          </p:nvPr>
        </p:nvSpPr>
        <p:spPr>
          <a:xfrm>
            <a:off x="539750" y="2894013"/>
            <a:ext cx="3779838" cy="3678237"/>
          </a:xfrm>
        </p:spPr>
        <p:txBody>
          <a:bodyPr/>
          <a:lstStyle/>
          <a:p>
            <a:r>
              <a:rPr lang="sv-SE" sz="2200" smtClean="0">
                <a:solidFill>
                  <a:srgbClr val="000000"/>
                </a:solidFill>
                <a:latin typeface="Arial" charset="0"/>
                <a:cs typeface="Arial" charset="0"/>
              </a:rPr>
              <a:t>Ett säkrare och miljö-vänligare alternativ som begränsar skadorna vid brand</a:t>
            </a:r>
          </a:p>
          <a:p>
            <a:r>
              <a:rPr lang="sv-SE" sz="2200" smtClean="0">
                <a:solidFill>
                  <a:srgbClr val="000000"/>
                </a:solidFill>
                <a:latin typeface="Arial" charset="0"/>
                <a:cs typeface="Arial" charset="0"/>
              </a:rPr>
              <a:t>Hanterbarheten och mjukheten är nu i klass med traditionella kablar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14338"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861B92E5-3787-4859-A675-B2313E2D47B3}" type="slidenum">
              <a:rPr lang="sv-SE"/>
              <a:pPr>
                <a:defRPr/>
              </a:pPr>
              <a:t>6</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43" name="Rubrik 11"/>
          <p:cNvSpPr>
            <a:spLocks noGrp="1"/>
          </p:cNvSpPr>
          <p:nvPr>
            <p:ph type="title"/>
          </p:nvPr>
        </p:nvSpPr>
        <p:spPr>
          <a:xfrm>
            <a:off x="539750" y="1403350"/>
            <a:ext cx="8064500" cy="730250"/>
          </a:xfrm>
        </p:spPr>
        <p:txBody>
          <a:bodyPr anchor="t"/>
          <a:lstStyle/>
          <a:p>
            <a:pPr algn="l"/>
            <a:r>
              <a:rPr lang="sv-SE" sz="3600" b="1" smtClean="0">
                <a:solidFill>
                  <a:srgbClr val="000000"/>
                </a:solidFill>
                <a:latin typeface="Arial" charset="0"/>
                <a:cs typeface="Arial" charset="0"/>
              </a:rPr>
              <a:t>Detta händer vid brand med PVC</a:t>
            </a:r>
          </a:p>
        </p:txBody>
      </p:sp>
      <p:sp>
        <p:nvSpPr>
          <p:cNvPr id="14344" name="Platshållare för innehåll 9"/>
          <p:cNvSpPr>
            <a:spLocks noGrp="1"/>
          </p:cNvSpPr>
          <p:nvPr>
            <p:ph sz="half" idx="1"/>
          </p:nvPr>
        </p:nvSpPr>
        <p:spPr>
          <a:xfrm>
            <a:off x="539750" y="2193925"/>
            <a:ext cx="7842250" cy="3368675"/>
          </a:xfrm>
        </p:spPr>
        <p:txBody>
          <a:bodyPr/>
          <a:lstStyle/>
          <a:p>
            <a:r>
              <a:rPr lang="sv-SE" sz="2200" dirty="0" smtClean="0">
                <a:solidFill>
                  <a:srgbClr val="000000"/>
                </a:solidFill>
                <a:latin typeface="Arial" charset="0"/>
                <a:cs typeface="Arial" charset="0"/>
              </a:rPr>
              <a:t>Tjock och ogenomtränglig rök bildas som</a:t>
            </a:r>
            <a:br>
              <a:rPr lang="sv-SE" sz="2200" dirty="0" smtClean="0">
                <a:solidFill>
                  <a:srgbClr val="000000"/>
                </a:solidFill>
                <a:latin typeface="Arial" charset="0"/>
                <a:cs typeface="Arial" charset="0"/>
              </a:rPr>
            </a:br>
            <a:r>
              <a:rPr lang="sv-SE" sz="2200" dirty="0" smtClean="0">
                <a:solidFill>
                  <a:srgbClr val="000000"/>
                </a:solidFill>
                <a:latin typeface="Arial" charset="0"/>
                <a:cs typeface="Arial" charset="0"/>
              </a:rPr>
              <a:t>försämrar sikten och försvårar utrymning</a:t>
            </a:r>
          </a:p>
          <a:p>
            <a:r>
              <a:rPr lang="sv-SE" sz="2200" dirty="0" smtClean="0">
                <a:solidFill>
                  <a:srgbClr val="000000"/>
                </a:solidFill>
                <a:latin typeface="Arial" charset="0"/>
                <a:cs typeface="Arial" charset="0"/>
              </a:rPr>
              <a:t>Röken bildar tillsammans med vatten saltsyra</a:t>
            </a:r>
            <a:br>
              <a:rPr lang="sv-SE" sz="2200" dirty="0" smtClean="0">
                <a:solidFill>
                  <a:srgbClr val="000000"/>
                </a:solidFill>
                <a:latin typeface="Arial" charset="0"/>
                <a:cs typeface="Arial" charset="0"/>
              </a:rPr>
            </a:br>
            <a:r>
              <a:rPr lang="sv-SE" sz="2200" dirty="0" smtClean="0">
                <a:solidFill>
                  <a:srgbClr val="000000"/>
                </a:solidFill>
                <a:latin typeface="Arial" charset="0"/>
                <a:cs typeface="Arial" charset="0"/>
              </a:rPr>
              <a:t>som skadar elektronik och maskiner</a:t>
            </a:r>
          </a:p>
          <a:p>
            <a:r>
              <a:rPr lang="sv-SE" sz="2200" dirty="0" smtClean="0">
                <a:solidFill>
                  <a:srgbClr val="000000"/>
                </a:solidFill>
                <a:latin typeface="Arial" charset="0"/>
                <a:cs typeface="Arial" charset="0"/>
              </a:rPr>
              <a:t>Farliga biprodukter och gaser frigörs</a:t>
            </a:r>
          </a:p>
        </p:txBody>
      </p:sp>
      <p:pic>
        <p:nvPicPr>
          <p:cNvPr id="14345" name="Bildobjekt 16" descr="illustration-1.jpg"/>
          <p:cNvPicPr>
            <a:picLocks noChangeAspect="1"/>
          </p:cNvPicPr>
          <p:nvPr/>
        </p:nvPicPr>
        <p:blipFill>
          <a:blip r:embed="rId4"/>
          <a:srcRect/>
          <a:stretch>
            <a:fillRect/>
          </a:stretch>
        </p:blipFill>
        <p:spPr bwMode="auto">
          <a:xfrm>
            <a:off x="1147763" y="4343400"/>
            <a:ext cx="6777037" cy="17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15362"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37553D30-6F40-4481-A618-D2299CBDB3BE}" type="slidenum">
              <a:rPr lang="sv-SE"/>
              <a:pPr>
                <a:defRPr/>
              </a:pPr>
              <a:t>7</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67" name="Rubrik 11"/>
          <p:cNvSpPr>
            <a:spLocks noGrp="1"/>
          </p:cNvSpPr>
          <p:nvPr>
            <p:ph type="title"/>
          </p:nvPr>
        </p:nvSpPr>
        <p:spPr>
          <a:xfrm>
            <a:off x="539750" y="1403350"/>
            <a:ext cx="8064500" cy="792163"/>
          </a:xfrm>
        </p:spPr>
        <p:txBody>
          <a:bodyPr anchor="t"/>
          <a:lstStyle/>
          <a:p>
            <a:pPr algn="l"/>
            <a:r>
              <a:rPr lang="sv-SE" sz="3600" b="1" smtClean="0">
                <a:solidFill>
                  <a:srgbClr val="000000"/>
                </a:solidFill>
                <a:latin typeface="Arial" charset="0"/>
                <a:cs typeface="Arial" charset="0"/>
              </a:rPr>
              <a:t>Halogenfri kabel vid brand</a:t>
            </a:r>
          </a:p>
        </p:txBody>
      </p:sp>
      <p:sp>
        <p:nvSpPr>
          <p:cNvPr id="15368" name="Platshållare för innehåll 9"/>
          <p:cNvSpPr txBox="1">
            <a:spLocks/>
          </p:cNvSpPr>
          <p:nvPr/>
        </p:nvSpPr>
        <p:spPr bwMode="auto">
          <a:xfrm>
            <a:off x="539750" y="2195513"/>
            <a:ext cx="8064500" cy="3521075"/>
          </a:xfrm>
          <a:prstGeom prst="rect">
            <a:avLst/>
          </a:prstGeom>
          <a:noFill/>
          <a:ln w="9525">
            <a:noFill/>
            <a:miter lim="800000"/>
            <a:headEnd/>
            <a:tailEnd/>
          </a:ln>
        </p:spPr>
        <p:txBody>
          <a:bodyPr/>
          <a:lstStyle/>
          <a:p>
            <a:pPr marL="342900" indent="-342900">
              <a:spcBef>
                <a:spcPct val="20000"/>
              </a:spcBef>
              <a:buFont typeface="Arial" charset="0"/>
              <a:buChar char="•"/>
            </a:pPr>
            <a:r>
              <a:rPr lang="sv-SE" sz="2200" dirty="0">
                <a:solidFill>
                  <a:srgbClr val="000000"/>
                </a:solidFill>
              </a:rPr>
              <a:t>Rökutvecklingen är mindre och röken mer genomskinlig</a:t>
            </a:r>
          </a:p>
          <a:p>
            <a:pPr marL="342900" indent="-342900">
              <a:spcBef>
                <a:spcPct val="20000"/>
              </a:spcBef>
              <a:buFont typeface="Arial" charset="0"/>
              <a:buChar char="•"/>
            </a:pPr>
            <a:r>
              <a:rPr lang="sv-SE" sz="2200" dirty="0">
                <a:solidFill>
                  <a:srgbClr val="000000"/>
                </a:solidFill>
              </a:rPr>
              <a:t>Vid branden bildas ett vitt pulver som inte är</a:t>
            </a:r>
            <a:br>
              <a:rPr lang="sv-SE" sz="2200" dirty="0">
                <a:solidFill>
                  <a:srgbClr val="000000"/>
                </a:solidFill>
              </a:rPr>
            </a:br>
            <a:r>
              <a:rPr lang="sv-SE" sz="2200" dirty="0">
                <a:solidFill>
                  <a:srgbClr val="000000"/>
                </a:solidFill>
              </a:rPr>
              <a:t>skadligt för elektronisk utrustning</a:t>
            </a:r>
          </a:p>
          <a:p>
            <a:pPr marL="342900" indent="-342900">
              <a:spcBef>
                <a:spcPct val="20000"/>
              </a:spcBef>
              <a:buFont typeface="Arial" charset="0"/>
              <a:buChar char="•"/>
            </a:pPr>
            <a:r>
              <a:rPr lang="sv-SE" sz="2200" dirty="0">
                <a:solidFill>
                  <a:srgbClr val="000000"/>
                </a:solidFill>
              </a:rPr>
              <a:t>Det bildas färre </a:t>
            </a:r>
            <a:r>
              <a:rPr lang="sv-SE" sz="2200" dirty="0" smtClean="0">
                <a:solidFill>
                  <a:srgbClr val="000000"/>
                </a:solidFill>
              </a:rPr>
              <a:t>farliga </a:t>
            </a:r>
            <a:r>
              <a:rPr lang="sv-SE" sz="2200" dirty="0">
                <a:solidFill>
                  <a:srgbClr val="000000"/>
                </a:solidFill>
              </a:rPr>
              <a:t>ämnen</a:t>
            </a:r>
          </a:p>
        </p:txBody>
      </p:sp>
      <p:pic>
        <p:nvPicPr>
          <p:cNvPr id="15369" name="Bildobjekt 17" descr="illustration-1.jpg"/>
          <p:cNvPicPr>
            <a:picLocks noChangeAspect="1"/>
          </p:cNvPicPr>
          <p:nvPr/>
        </p:nvPicPr>
        <p:blipFill>
          <a:blip r:embed="rId4"/>
          <a:srcRect/>
          <a:stretch>
            <a:fillRect/>
          </a:stretch>
        </p:blipFill>
        <p:spPr bwMode="auto">
          <a:xfrm>
            <a:off x="1147763" y="4343400"/>
            <a:ext cx="6777037" cy="17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Bildobjekt 9" descr="Bildarkivet_HS7R_Sto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6" name="Bildobjekt 3" descr="Back_page_01_blue.jpg"/>
          <p:cNvPicPr>
            <a:picLocks noChangeAspect="1"/>
          </p:cNvPicPr>
          <p:nvPr/>
        </p:nvPicPr>
        <p:blipFill>
          <a:blip r:embed="rId3"/>
          <a:srcRect t="47244" b="39371"/>
          <a:stretch>
            <a:fillRect/>
          </a:stretch>
        </p:blipFill>
        <p:spPr bwMode="auto">
          <a:xfrm>
            <a:off x="0" y="0"/>
            <a:ext cx="9144000" cy="917575"/>
          </a:xfrm>
          <a:prstGeom prst="rect">
            <a:avLst/>
          </a:prstGeom>
          <a:noFill/>
          <a:ln w="9525">
            <a:noFill/>
            <a:miter lim="800000"/>
            <a:headEnd/>
            <a:tailEnd/>
          </a:ln>
        </p:spPr>
      </p:pic>
      <p:pic>
        <p:nvPicPr>
          <p:cNvPr id="16387" name="Bildobjekt 7" descr="Selcable_logo-01.png"/>
          <p:cNvPicPr>
            <a:picLocks noChangeAspect="1"/>
          </p:cNvPicPr>
          <p:nvPr/>
        </p:nvPicPr>
        <p:blipFill>
          <a:blip r:embed="rId4"/>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5" name="Platshållare för bildnummer 14"/>
          <p:cNvSpPr>
            <a:spLocks noGrp="1"/>
          </p:cNvSpPr>
          <p:nvPr>
            <p:ph type="sldNum" sz="quarter" idx="12"/>
          </p:nvPr>
        </p:nvSpPr>
        <p:spPr/>
        <p:txBody>
          <a:bodyPr/>
          <a:lstStyle/>
          <a:p>
            <a:pPr>
              <a:defRPr/>
            </a:pPr>
            <a:fld id="{3E7F4CD2-5979-4CED-8A4B-9FD3A0A95829}" type="slidenum">
              <a:rPr lang="sv-SE"/>
              <a:pPr>
                <a:defRPr/>
              </a:pPr>
              <a:t>8</a:t>
            </a:fld>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ubrik 11"/>
          <p:cNvSpPr txBox="1">
            <a:spLocks/>
          </p:cNvSpPr>
          <p:nvPr/>
        </p:nvSpPr>
        <p:spPr>
          <a:xfrm>
            <a:off x="539750" y="2133600"/>
            <a:ext cx="8064500" cy="1143000"/>
          </a:xfrm>
          <a:prstGeom prst="rect">
            <a:avLst/>
          </a:prstGeom>
        </p:spPr>
        <p:txBody>
          <a:bodyPr wrap="none" anchor="ctr">
            <a:normAutofit/>
          </a:bodyPr>
          <a:lstStyle/>
          <a:p>
            <a:pPr fontAlgn="auto">
              <a:spcAft>
                <a:spcPts val="600"/>
              </a:spcAft>
              <a:defRPr/>
            </a:pPr>
            <a:endParaRPr lang="sv-SE" sz="4000" b="1" dirty="0">
              <a:solidFill>
                <a:srgbClr val="000000"/>
              </a:solidFill>
              <a:latin typeface="Arial"/>
              <a:ea typeface="+mj-ea"/>
              <a:cs typeface="Arial"/>
            </a:endParaRPr>
          </a:p>
        </p:txBody>
      </p:sp>
      <p:sp>
        <p:nvSpPr>
          <p:cNvPr id="17" name="Rektangel 16"/>
          <p:cNvSpPr/>
          <p:nvPr/>
        </p:nvSpPr>
        <p:spPr>
          <a:xfrm>
            <a:off x="0" y="4572000"/>
            <a:ext cx="8604250" cy="1524000"/>
          </a:xfrm>
          <a:prstGeom prst="rect">
            <a:avLst/>
          </a:prstGeom>
          <a:gradFill flip="none" rotWithShape="1">
            <a:gsLst>
              <a:gs pos="100000">
                <a:schemeClr val="bg1">
                  <a:alpha val="0"/>
                </a:schemeClr>
              </a:gs>
              <a:gs pos="30000">
                <a:schemeClr val="bg1">
                  <a:alpha val="7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6394" name="Rubrik 11"/>
          <p:cNvSpPr>
            <a:spLocks noGrp="1"/>
          </p:cNvSpPr>
          <p:nvPr>
            <p:ph type="title"/>
          </p:nvPr>
        </p:nvSpPr>
        <p:spPr>
          <a:xfrm>
            <a:off x="539750" y="4724400"/>
            <a:ext cx="8064500" cy="1143000"/>
          </a:xfrm>
        </p:spPr>
        <p:txBody>
          <a:bodyPr wrap="none"/>
          <a:lstStyle/>
          <a:p>
            <a:pPr algn="l"/>
            <a:r>
              <a:rPr lang="sv-SE" sz="4000" b="1" dirty="0" smtClean="0">
                <a:solidFill>
                  <a:srgbClr val="000000"/>
                </a:solidFill>
                <a:latin typeface="Arial" charset="0"/>
                <a:cs typeface="Arial" charset="0"/>
              </a:rPr>
              <a:t>Halogenfritt</a:t>
            </a:r>
            <a:br>
              <a:rPr lang="sv-SE" sz="4000" b="1" dirty="0" smtClean="0">
                <a:solidFill>
                  <a:srgbClr val="000000"/>
                </a:solidFill>
                <a:latin typeface="Arial" charset="0"/>
                <a:cs typeface="Arial" charset="0"/>
              </a:rPr>
            </a:br>
            <a:r>
              <a:rPr lang="sv-SE" sz="4000" b="1" dirty="0" smtClean="0">
                <a:solidFill>
                  <a:srgbClr val="000000"/>
                </a:solidFill>
                <a:latin typeface="Arial" charset="0"/>
                <a:cs typeface="Arial" charset="0"/>
              </a:rPr>
              <a:t>räddar liv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Bildobjekt 3" descr="Back_page_01_blue.jpg"/>
          <p:cNvPicPr>
            <a:picLocks noChangeAspect="1"/>
          </p:cNvPicPr>
          <p:nvPr/>
        </p:nvPicPr>
        <p:blipFill>
          <a:blip r:embed="rId2"/>
          <a:srcRect t="47244" b="39371"/>
          <a:stretch>
            <a:fillRect/>
          </a:stretch>
        </p:blipFill>
        <p:spPr bwMode="auto">
          <a:xfrm>
            <a:off x="0" y="0"/>
            <a:ext cx="9144000" cy="917575"/>
          </a:xfrm>
          <a:prstGeom prst="rect">
            <a:avLst/>
          </a:prstGeom>
          <a:noFill/>
          <a:ln w="9525">
            <a:noFill/>
            <a:miter lim="800000"/>
            <a:headEnd/>
            <a:tailEnd/>
          </a:ln>
        </p:spPr>
      </p:pic>
      <p:pic>
        <p:nvPicPr>
          <p:cNvPr id="17410" name="Bildobjekt 7" descr="Selcable_logo-01.png"/>
          <p:cNvPicPr>
            <a:picLocks noChangeAspect="1"/>
          </p:cNvPicPr>
          <p:nvPr/>
        </p:nvPicPr>
        <p:blipFill>
          <a:blip r:embed="rId3"/>
          <a:srcRect/>
          <a:stretch>
            <a:fillRect/>
          </a:stretch>
        </p:blipFill>
        <p:spPr bwMode="auto">
          <a:xfrm>
            <a:off x="6929438" y="269875"/>
            <a:ext cx="1854200" cy="481013"/>
          </a:xfrm>
          <a:prstGeom prst="rect">
            <a:avLst/>
          </a:prstGeom>
          <a:noFill/>
          <a:ln w="9525">
            <a:noFill/>
            <a:miter lim="800000"/>
            <a:headEnd/>
            <a:tailEnd/>
          </a:ln>
        </p:spPr>
      </p:pic>
      <p:sp>
        <p:nvSpPr>
          <p:cNvPr id="14" name="Platshållare för datum 13"/>
          <p:cNvSpPr>
            <a:spLocks noGrp="1"/>
          </p:cNvSpPr>
          <p:nvPr>
            <p:ph type="dt" sz="quarter" idx="10"/>
          </p:nvPr>
        </p:nvSpPr>
        <p:spPr/>
        <p:txBody>
          <a:bodyPr/>
          <a:lstStyle/>
          <a:p>
            <a:pPr>
              <a:defRPr/>
            </a:pPr>
            <a:r>
              <a:rPr lang="sv-SE" smtClean="0"/>
              <a:t>2012-05-11</a:t>
            </a:r>
            <a:endParaRPr lang="sv-SE"/>
          </a:p>
        </p:txBody>
      </p:sp>
      <p:sp>
        <p:nvSpPr>
          <p:cNvPr id="16" name="Platshållare för sidfot 15"/>
          <p:cNvSpPr>
            <a:spLocks noGrp="1"/>
          </p:cNvSpPr>
          <p:nvPr>
            <p:ph type="ftr" sz="quarter" idx="11"/>
          </p:nvPr>
        </p:nvSpPr>
        <p:spPr/>
        <p:txBody>
          <a:bodyPr/>
          <a:lstStyle/>
          <a:p>
            <a:pPr>
              <a:defRPr/>
            </a:pPr>
            <a:r>
              <a:rPr lang="sv-SE" smtClean="0"/>
              <a:t>© SELCABLE – rädda liv och spara pengar SELC-12:020 B</a:t>
            </a:r>
            <a:endParaRPr lang="sv-SE" dirty="0"/>
          </a:p>
        </p:txBody>
      </p:sp>
      <p:sp>
        <p:nvSpPr>
          <p:cNvPr id="15" name="Platshållare för bildnummer 14"/>
          <p:cNvSpPr>
            <a:spLocks noGrp="1"/>
          </p:cNvSpPr>
          <p:nvPr>
            <p:ph type="sldNum" sz="quarter" idx="12"/>
          </p:nvPr>
        </p:nvSpPr>
        <p:spPr/>
        <p:txBody>
          <a:bodyPr/>
          <a:lstStyle/>
          <a:p>
            <a:pPr>
              <a:defRPr/>
            </a:pPr>
            <a:fld id="{D78E80E0-14CD-45FF-A84E-C1C93BE6DA8B}" type="slidenum">
              <a:rPr lang="sv-SE"/>
              <a:pPr>
                <a:defRPr/>
              </a:pPr>
              <a:t>9</a:t>
            </a:fld>
            <a:endParaRPr lang="sv-SE"/>
          </a:p>
        </p:txBody>
      </p:sp>
      <p:cxnSp>
        <p:nvCxnSpPr>
          <p:cNvPr id="19" name="Rak 18"/>
          <p:cNvCxnSpPr/>
          <p:nvPr/>
        </p:nvCxnSpPr>
        <p:spPr>
          <a:xfrm>
            <a:off x="0" y="914400"/>
            <a:ext cx="9144000" cy="1588"/>
          </a:xfrm>
          <a:prstGeom prst="line">
            <a:avLst/>
          </a:prstGeom>
          <a:ln w="3175" cap="flat" cmpd="sng" algn="ctr">
            <a:solidFill>
              <a:srgbClr val="1172A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15" name="Rubrik 11"/>
          <p:cNvSpPr>
            <a:spLocks noGrp="1"/>
          </p:cNvSpPr>
          <p:nvPr>
            <p:ph type="title"/>
          </p:nvPr>
        </p:nvSpPr>
        <p:spPr>
          <a:xfrm>
            <a:off x="539750" y="1403350"/>
            <a:ext cx="8243888" cy="4616450"/>
          </a:xfrm>
        </p:spPr>
        <p:txBody>
          <a:bodyPr anchor="t"/>
          <a:lstStyle/>
          <a:p>
            <a:pPr algn="l"/>
            <a:r>
              <a:rPr lang="sv-SE" sz="3400" smtClean="0">
                <a:latin typeface="Arial" charset="0"/>
                <a:cs typeface="Arial" charset="0"/>
              </a:rPr>
              <a:t>”Halogenfria kablar kan rädda liv!</a:t>
            </a:r>
            <a:br>
              <a:rPr lang="sv-SE" sz="3400" smtClean="0">
                <a:latin typeface="Arial" charset="0"/>
                <a:cs typeface="Arial" charset="0"/>
              </a:rPr>
            </a:br>
            <a:r>
              <a:rPr lang="sv-SE" sz="3400" smtClean="0">
                <a:latin typeface="Arial" charset="0"/>
                <a:cs typeface="Arial" charset="0"/>
              </a:rPr>
              <a:t>När PVC brinner utvecklas giftiga gaser, men det allvarligaste är den tjocka röken som gör att sikten blir dålig. Man hittar helt enkelt inte ut när det brinner i en lokal. Detta gör PVC-kablar till en dödsfälla.”  </a:t>
            </a:r>
            <a:r>
              <a:rPr lang="sv-SE" sz="2800" smtClean="0">
                <a:latin typeface="Arial" charset="0"/>
                <a:cs typeface="Arial" charset="0"/>
              </a:rPr>
              <a:t/>
            </a:r>
            <a:br>
              <a:rPr lang="sv-SE" sz="2800" smtClean="0">
                <a:latin typeface="Arial" charset="0"/>
                <a:cs typeface="Arial" charset="0"/>
              </a:rPr>
            </a:br>
            <a:r>
              <a:rPr lang="sv-SE" sz="2800" smtClean="0">
                <a:latin typeface="Arial" charset="0"/>
                <a:cs typeface="Arial" charset="0"/>
              </a:rPr>
              <a:t/>
            </a:r>
            <a:br>
              <a:rPr lang="sv-SE" sz="2800" smtClean="0">
                <a:latin typeface="Arial" charset="0"/>
                <a:cs typeface="Arial" charset="0"/>
              </a:rPr>
            </a:br>
            <a:r>
              <a:rPr lang="sv-SE" sz="2000" smtClean="0">
                <a:latin typeface="Arial" charset="0"/>
                <a:cs typeface="Arial" charset="0"/>
              </a:rPr>
              <a:t>Markus Sandvik, regionansvarig brandingenjör Brandskyddslaget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17794</TotalTime>
  <Words>784</Words>
  <Application>Microsoft Office PowerPoint</Application>
  <PresentationFormat>Bildspel på skärmen (4:3)</PresentationFormat>
  <Paragraphs>164</Paragraphs>
  <Slides>28</Slides>
  <Notes>0</Notes>
  <HiddenSlides>0</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Office-tema</vt:lpstr>
      <vt:lpstr>Halogenfria kablar – räddar liv och sparar pengar</vt:lpstr>
      <vt:lpstr>Selcable – företagssamarbete för svenska kabeltillverkare</vt:lpstr>
      <vt:lpstr>Gemensam insats för brand-säkerhet och standardisering</vt:lpstr>
      <vt:lpstr>Bild 4</vt:lpstr>
      <vt:lpstr>Halogenfritt – en ny generation brandskadebegränsande kablar</vt:lpstr>
      <vt:lpstr>Detta händer vid brand med PVC</vt:lpstr>
      <vt:lpstr>Halogenfri kabel vid brand</vt:lpstr>
      <vt:lpstr>Halogenfritt räddar liv </vt:lpstr>
      <vt:lpstr>”Halogenfria kablar kan rädda liv! När PVC brinner utvecklas giftiga gaser, men det allvarligaste är den tjocka röken som gör att sikten blir dålig. Man hittar helt enkelt inte ut när det brinner i en lokal. Detta gör PVC-kablar till en dödsfälla.”    Markus Sandvik, regionansvarig brandingenjör Brandskyddslaget</vt:lpstr>
      <vt:lpstr>Bild 10</vt:lpstr>
      <vt:lpstr>Düsseldorf Airport 1996</vt:lpstr>
      <vt:lpstr>”Halogenfritt är extra viktigt i miljöer där det finns mycket kabel och där många människor befinner sig. Exempel på detta är tunnelbanor, teatrar, biografer, järnvägsstationer, flygplatser med mera.”  Markus Sandvik, regionansvarig brandingenjör Brandskyddslaget</vt:lpstr>
      <vt:lpstr>Räddar inventarier och maskiner</vt:lpstr>
      <vt:lpstr>PVC-röken förstör utrustning</vt:lpstr>
      <vt:lpstr>Bild 15</vt:lpstr>
      <vt:lpstr>Stora summor upp i rök efter brand i LKAB:s ställverk 2008</vt:lpstr>
      <vt:lpstr>Bild 17</vt:lpstr>
      <vt:lpstr>Brand i Oslos telecentral  gav enorma följdskador</vt:lpstr>
      <vt:lpstr>Bild 19</vt:lpstr>
      <vt:lpstr>Bild 20</vt:lpstr>
      <vt:lpstr>Halogenfri kabel är lättarbetad</vt:lpstr>
      <vt:lpstr>”Kablarna var lite svårare att jobba med förr. I dag tycker mina installatörer att de till och med kan vara mer lättarbetade än PVC-kablarna.”  Thomas Carlsson, platschef på elföretaget Elajo</vt:lpstr>
      <vt:lpstr>Bild 23</vt:lpstr>
      <vt:lpstr>Många ekonomiska fördelar med halogenfritt </vt:lpstr>
      <vt:lpstr>Bild 25</vt:lpstr>
      <vt:lpstr>Bild 26</vt:lpstr>
      <vt:lpstr>Europa skärper kraven</vt:lpstr>
      <vt:lpstr>Läs mer på www.selcable.se www.draka.se www.ericsson.se www.nexans.se www.europacable.com </vt:lpstr>
    </vt:vector>
  </TitlesOfParts>
  <Company>Pax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Per Eriksson</dc:creator>
  <cp:lastModifiedBy>hp</cp:lastModifiedBy>
  <cp:revision>268</cp:revision>
  <dcterms:created xsi:type="dcterms:W3CDTF">2012-03-27T04:35:48Z</dcterms:created>
  <dcterms:modified xsi:type="dcterms:W3CDTF">2012-05-15T08:57:37Z</dcterms:modified>
</cp:coreProperties>
</file>